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1" r:id="rId1"/>
  </p:sldMasterIdLst>
  <p:notesMasterIdLst>
    <p:notesMasterId r:id="rId34"/>
  </p:notesMasterIdLst>
  <p:sldIdLst>
    <p:sldId id="256" r:id="rId2"/>
    <p:sldId id="257" r:id="rId3"/>
    <p:sldId id="258" r:id="rId4"/>
    <p:sldId id="282" r:id="rId5"/>
    <p:sldId id="259" r:id="rId6"/>
    <p:sldId id="260" r:id="rId7"/>
    <p:sldId id="262" r:id="rId8"/>
    <p:sldId id="284" r:id="rId9"/>
    <p:sldId id="261" r:id="rId10"/>
    <p:sldId id="292" r:id="rId11"/>
    <p:sldId id="263" r:id="rId12"/>
    <p:sldId id="264" r:id="rId13"/>
    <p:sldId id="265" r:id="rId14"/>
    <p:sldId id="294" r:id="rId15"/>
    <p:sldId id="293" r:id="rId16"/>
    <p:sldId id="295" r:id="rId17"/>
    <p:sldId id="296" r:id="rId18"/>
    <p:sldId id="286" r:id="rId19"/>
    <p:sldId id="267" r:id="rId20"/>
    <p:sldId id="268" r:id="rId21"/>
    <p:sldId id="270" r:id="rId22"/>
    <p:sldId id="272" r:id="rId23"/>
    <p:sldId id="274" r:id="rId24"/>
    <p:sldId id="287" r:id="rId25"/>
    <p:sldId id="290" r:id="rId26"/>
    <p:sldId id="288" r:id="rId27"/>
    <p:sldId id="289" r:id="rId28"/>
    <p:sldId id="281" r:id="rId29"/>
    <p:sldId id="275" r:id="rId30"/>
    <p:sldId id="280" r:id="rId31"/>
    <p:sldId id="283" r:id="rId32"/>
    <p:sldId id="291" r:id="rId33"/>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ng-Ah Hwang" initials="JH" lastIdx="3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31" autoAdjust="0"/>
    <p:restoredTop sz="49738" autoAdjust="0"/>
  </p:normalViewPr>
  <p:slideViewPr>
    <p:cSldViewPr snapToGrid="0">
      <p:cViewPr varScale="1">
        <p:scale>
          <a:sx n="35" d="100"/>
          <a:sy n="35" d="100"/>
        </p:scale>
        <p:origin x="1770" y="48"/>
      </p:cViewPr>
      <p:guideLst>
        <p:guide orient="horz" pos="1620"/>
        <p:guide pos="2880"/>
      </p:guideLst>
    </p:cSldViewPr>
  </p:slideViewPr>
  <p:notesTextViewPr>
    <p:cViewPr>
      <p:scale>
        <a:sx n="1" d="1"/>
        <a:sy n="1" d="1"/>
      </p:scale>
      <p:origin x="0" y="0"/>
    </p:cViewPr>
  </p:notesTextViewPr>
  <p:sorterViewPr>
    <p:cViewPr>
      <p:scale>
        <a:sx n="130" d="100"/>
        <a:sy n="130" d="100"/>
      </p:scale>
      <p:origin x="0" y="0"/>
    </p:cViewPr>
  </p:sorterViewPr>
  <p:notesViewPr>
    <p:cSldViewPr snapToGrid="0" showGuides="1">
      <p:cViewPr varScale="1">
        <p:scale>
          <a:sx n="125" d="100"/>
          <a:sy n="125" d="100"/>
        </p:scale>
        <p:origin x="4848"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E6A68-582A-489A-83AF-A76A8202C623}" type="slidenum">
              <a:rPr lang="en-US" smtClean="0"/>
              <a:t>‹#›</a:t>
            </a:fld>
            <a:endParaRPr lang="en-US"/>
          </a:p>
        </p:txBody>
      </p:sp>
    </p:spTree>
    <p:extLst>
      <p:ext uri="{BB962C8B-B14F-4D97-AF65-F5344CB8AC3E}">
        <p14:creationId xmlns:p14="http://schemas.microsoft.com/office/powerpoint/2010/main" val="282798266"/>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Calibri" panose="020F0502020204030204" pitchFamily="34" charset="0"/>
        <a:ea typeface="+mn-ea"/>
        <a:cs typeface="+mn-cs"/>
      </a:defRPr>
    </a:lvl1pPr>
    <a:lvl2pPr marL="342892" algn="l" defTabSz="685783" rtl="0" eaLnBrk="1" latinLnBrk="0" hangingPunct="1">
      <a:defRPr sz="900" kern="1200">
        <a:solidFill>
          <a:schemeClr val="tx1"/>
        </a:solidFill>
        <a:latin typeface="Calibri" panose="020F0502020204030204" pitchFamily="34" charset="0"/>
        <a:ea typeface="+mn-ea"/>
        <a:cs typeface="+mn-cs"/>
      </a:defRPr>
    </a:lvl2pPr>
    <a:lvl3pPr marL="685783" algn="l" defTabSz="685783" rtl="0" eaLnBrk="1" latinLnBrk="0" hangingPunct="1">
      <a:defRPr sz="900" kern="1200">
        <a:solidFill>
          <a:schemeClr val="tx1"/>
        </a:solidFill>
        <a:latin typeface="Calibri" panose="020F0502020204030204" pitchFamily="34" charset="0"/>
        <a:ea typeface="+mn-ea"/>
        <a:cs typeface="+mn-cs"/>
      </a:defRPr>
    </a:lvl3pPr>
    <a:lvl4pPr marL="1028675" algn="l" defTabSz="685783" rtl="0" eaLnBrk="1" latinLnBrk="0" hangingPunct="1">
      <a:defRPr sz="900" kern="1200">
        <a:solidFill>
          <a:schemeClr val="tx1"/>
        </a:solidFill>
        <a:latin typeface="Calibri" panose="020F0502020204030204" pitchFamily="34" charset="0"/>
        <a:ea typeface="+mn-ea"/>
        <a:cs typeface="+mn-cs"/>
      </a:defRPr>
    </a:lvl4pPr>
    <a:lvl5pPr marL="1371566" algn="l" defTabSz="685783" rtl="0" eaLnBrk="1" latinLnBrk="0" hangingPunct="1">
      <a:defRPr sz="900" kern="1200">
        <a:solidFill>
          <a:schemeClr val="tx1"/>
        </a:solidFill>
        <a:latin typeface="Calibri" panose="020F0502020204030204" pitchFamily="34"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(Introduce yourself.)</a:t>
            </a:r>
          </a:p>
          <a:p>
            <a:endParaRPr lang="en-US" dirty="0"/>
          </a:p>
          <a:p>
            <a:r>
              <a:rPr lang="en-US" dirty="0"/>
              <a:t>I’m here to talk to you about something important – how to be a good digital citizen and keep yourself and your friends safer online. Can anyone tell me what it means to be a good citizen? </a:t>
            </a:r>
          </a:p>
          <a:p>
            <a:endParaRPr lang="en-US" dirty="0"/>
          </a:p>
          <a:p>
            <a:r>
              <a:rPr lang="en-US" b="1" dirty="0"/>
              <a:t>(Pause to let students respond.)</a:t>
            </a:r>
          </a:p>
          <a:p>
            <a:endParaRPr lang="en-US" dirty="0"/>
          </a:p>
          <a:p>
            <a:r>
              <a:rPr lang="en-US" dirty="0"/>
              <a:t>Good citizens:</a:t>
            </a:r>
          </a:p>
          <a:p>
            <a:pPr marL="171450" lvl="0" indent="-171450">
              <a:buFont typeface="Arial" panose="020B0604020202020204" pitchFamily="34" charset="0"/>
              <a:buChar char="•"/>
            </a:pPr>
            <a:r>
              <a:rPr lang="en-US" dirty="0"/>
              <a:t>Respect people.</a:t>
            </a:r>
          </a:p>
          <a:p>
            <a:pPr marL="171450" lvl="0" indent="-171450">
              <a:buFont typeface="Arial" panose="020B0604020202020204" pitchFamily="34" charset="0"/>
              <a:buChar char="•"/>
            </a:pPr>
            <a:r>
              <a:rPr lang="en-US" dirty="0"/>
              <a:t>Follow the rules.</a:t>
            </a:r>
          </a:p>
          <a:p>
            <a:pPr marL="171450" lvl="0" indent="-171450">
              <a:buFont typeface="Arial" panose="020B0604020202020204" pitchFamily="34" charset="0"/>
              <a:buChar char="•"/>
            </a:pPr>
            <a:r>
              <a:rPr lang="en-US" dirty="0"/>
              <a:t>Speak up when something wrong happens.</a:t>
            </a:r>
          </a:p>
          <a:p>
            <a:pPr marL="171450" lvl="0" indent="-171450">
              <a:buFont typeface="Arial" panose="020B0604020202020204" pitchFamily="34" charset="0"/>
              <a:buChar char="•"/>
            </a:pPr>
            <a:r>
              <a:rPr lang="en-US" dirty="0"/>
              <a:t>Keep themselves and others safe.</a:t>
            </a:r>
          </a:p>
          <a:p>
            <a:endParaRPr lang="en-US" dirty="0"/>
          </a:p>
          <a:p>
            <a:r>
              <a:rPr lang="en-US" dirty="0"/>
              <a:t>Good digital citizens do some of the same things – but while using the Internet. A good digital citizen: </a:t>
            </a:r>
          </a:p>
          <a:p>
            <a:pPr marL="171450" lvl="0" indent="-171450">
              <a:buFont typeface="Arial" panose="020B0604020202020204" pitchFamily="34" charset="0"/>
              <a:buChar char="•"/>
            </a:pPr>
            <a:r>
              <a:rPr lang="en-US" dirty="0"/>
              <a:t>Respects others.</a:t>
            </a:r>
          </a:p>
          <a:p>
            <a:pPr marL="171450" lvl="0" indent="-171450">
              <a:buFont typeface="Arial" panose="020B0604020202020204" pitchFamily="34" charset="0"/>
              <a:buChar char="•"/>
            </a:pPr>
            <a:r>
              <a:rPr lang="en-US" dirty="0"/>
              <a:t>Follows websites’ and apps’ rules.</a:t>
            </a:r>
          </a:p>
          <a:p>
            <a:pPr marL="171450" lvl="0" indent="-171450">
              <a:buFont typeface="Arial" panose="020B0604020202020204" pitchFamily="34" charset="0"/>
              <a:buChar char="•"/>
            </a:pPr>
            <a:r>
              <a:rPr lang="en-US" dirty="0"/>
              <a:t>Speaks up against cyberbullying .</a:t>
            </a:r>
          </a:p>
          <a:p>
            <a:pPr marL="171450" lvl="0" indent="-171450">
              <a:buFont typeface="Arial" panose="020B0604020202020204" pitchFamily="34" charset="0"/>
              <a:buChar char="•"/>
            </a:pPr>
            <a:r>
              <a:rPr lang="en-US" dirty="0"/>
              <a:t>Protects themselves and their information online.</a:t>
            </a:r>
          </a:p>
          <a:p>
            <a:endParaRPr lang="en-US" dirty="0"/>
          </a:p>
          <a:p>
            <a:r>
              <a:rPr lang="en-US" dirty="0"/>
              <a:t>I’m going to give you some tips to help you become the best digital citizen you can be. And, I’ve invited my friends from </a:t>
            </a:r>
            <a:r>
              <a:rPr lang="en-US" dirty="0" err="1"/>
              <a:t>NetSmartz</a:t>
            </a:r>
            <a:r>
              <a:rPr lang="en-US" dirty="0"/>
              <a:t> here to help me talk about it. I’m going to let them introduce themselves. Take it away, guys!</a:t>
            </a:r>
          </a:p>
          <a:p>
            <a:endParaRPr lang="en-US" dirty="0"/>
          </a:p>
          <a:p>
            <a:r>
              <a:rPr lang="en-US" b="1" dirty="0"/>
              <a:t>(Click to play video.) </a:t>
            </a:r>
          </a:p>
          <a:p>
            <a:endParaRPr lang="en-US" dirty="0"/>
          </a:p>
        </p:txBody>
      </p:sp>
      <p:sp>
        <p:nvSpPr>
          <p:cNvPr id="4" name="Slide Number Placeholder 3"/>
          <p:cNvSpPr>
            <a:spLocks noGrp="1"/>
          </p:cNvSpPr>
          <p:nvPr>
            <p:ph type="sldNum" sz="quarter" idx="10"/>
          </p:nvPr>
        </p:nvSpPr>
        <p:spPr/>
        <p:txBody>
          <a:bodyPr/>
          <a:lstStyle/>
          <a:p>
            <a:fld id="{D5DE6A68-582A-489A-83AF-A76A8202C623}" type="slidenum">
              <a:rPr lang="en-US" smtClean="0"/>
              <a:pPr/>
              <a:t>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493012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13910"/>
          </a:xfrm>
        </p:spPr>
        <p:txBody>
          <a:bodyPr/>
          <a:lstStyle/>
          <a:p>
            <a:r>
              <a:rPr lang="en-US" baseline="0" dirty="0"/>
              <a:t>Thanks for showing us about telling a trusted adult, Webster and Nettie. Now that we know what to do when we see something inappropriate online, lets practice! I’m going to read some scenarios and I want you to tell me what you would do. Raise your hand if you’ve got the answer. </a:t>
            </a:r>
          </a:p>
          <a:p>
            <a:r>
              <a:rPr lang="en-US" baseline="0" dirty="0"/>
              <a:t> </a:t>
            </a:r>
            <a:endParaRPr lang="en-US" b="0" i="1" strike="sngStrike" baseline="0" dirty="0"/>
          </a:p>
          <a:p>
            <a:pPr marL="0" indent="0">
              <a:buFont typeface="Arial" panose="020B0604020202020204" pitchFamily="34" charset="0"/>
              <a:buNone/>
            </a:pPr>
            <a:r>
              <a:rPr lang="en-US" b="1" u="sng" baseline="0" dirty="0"/>
              <a:t>Scenario #1</a:t>
            </a:r>
          </a:p>
          <a:p>
            <a:pPr marL="0" indent="0">
              <a:buFont typeface="Arial" panose="020B0604020202020204" pitchFamily="34" charset="0"/>
              <a:buNone/>
            </a:pPr>
            <a:r>
              <a:rPr lang="en-US" b="0" baseline="0" dirty="0"/>
              <a:t>You’re checking your email when, suddenly, a new email appears in your inbox. It looks like it’s from a friend, so you open it up and click on the link. The link sends you to a video that you don’t want to see. </a:t>
            </a:r>
            <a:r>
              <a:rPr lang="en-US" baseline="0" dirty="0"/>
              <a:t>What do you do? </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1" i="0" baseline="0" dirty="0"/>
              <a:t>(Pause for audience response. Possible responses include</a:t>
            </a:r>
            <a:r>
              <a:rPr lang="en-US" b="1" i="0" u="none" baseline="0" dirty="0"/>
              <a:t>: </a:t>
            </a:r>
            <a:r>
              <a:rPr lang="en-US" b="1" i="0" u="none" strike="noStrike" baseline="0" dirty="0"/>
              <a:t>Click the “X” on the browser to close the window; </a:t>
            </a:r>
            <a:r>
              <a:rPr lang="en-US" b="1" i="0" u="none" baseline="0" dirty="0"/>
              <a:t>Tell </a:t>
            </a:r>
            <a:r>
              <a:rPr lang="en-US" b="1" i="0" baseline="0" dirty="0"/>
              <a:t>a trusted adult like your mom, dad or teacher.)</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a:p>
          <a:p>
            <a:pPr marL="0" indent="0">
              <a:buFont typeface="Arial" panose="020B0604020202020204" pitchFamily="34" charset="0"/>
              <a:buNone/>
            </a:pPr>
            <a:r>
              <a:rPr lang="en-US" b="1" u="sng" baseline="0" dirty="0"/>
              <a:t>Scenario #2</a:t>
            </a:r>
          </a:p>
          <a:p>
            <a:pPr marL="0" indent="0">
              <a:buFont typeface="Arial" panose="020B0604020202020204" pitchFamily="34" charset="0"/>
              <a:buNone/>
            </a:pPr>
            <a:r>
              <a:rPr lang="en-US" b="0" baseline="0" dirty="0"/>
              <a:t>Imagine you’re watching videos online with a friend. </a:t>
            </a:r>
            <a:r>
              <a:rPr lang="en-US" b="0" u="none" baseline="0" dirty="0"/>
              <a:t>After you finish watching your video, another one starts playing automatically. It has some bad language. </a:t>
            </a:r>
            <a:r>
              <a:rPr lang="en-US" baseline="0" dirty="0"/>
              <a:t>What do you do? </a:t>
            </a:r>
          </a:p>
          <a:p>
            <a:pPr marL="0" indent="0">
              <a:buFont typeface="Arial" panose="020B0604020202020204" pitchFamily="34" charset="0"/>
              <a:buNone/>
            </a:pPr>
            <a:endParaRPr lang="en-US" b="1" i="0" baseline="0" dirty="0"/>
          </a:p>
          <a:p>
            <a:pPr marL="0" indent="0">
              <a:buFont typeface="Arial" panose="020B0604020202020204" pitchFamily="34" charset="0"/>
              <a:buNone/>
            </a:pPr>
            <a:r>
              <a:rPr lang="en-US" b="1" i="0" baseline="0" dirty="0"/>
              <a:t>(Pause to let students respond. Possible responses include: Click the “X” button to close the browser; Tell a trusted adult.)</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u="sng" baseline="0" dirty="0"/>
              <a:t>Scenario #3</a:t>
            </a:r>
          </a:p>
          <a:p>
            <a:pPr marL="0" indent="0">
              <a:buFont typeface="Arial" panose="020B0604020202020204" pitchFamily="34" charset="0"/>
              <a:buNone/>
            </a:pPr>
            <a:r>
              <a:rPr lang="en-US" baseline="0" dirty="0"/>
              <a:t>You’re using your mom or dad’s iPad to play a game. Suddenly an ad pops up with some pictures you don’t like. What do you do?</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i="0" baseline="0" dirty="0"/>
              <a:t>(Pause for audience response. Possible responses include: Use the home button to exit the app; Use the power button to cut off the screen; Tell a trusted adult.)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Good job! I’m confident that if you see inappropriate content online, you’ll know what to do. </a:t>
            </a:r>
            <a:r>
              <a:rPr lang="en-US" b="0" baseline="0" dirty="0"/>
              <a:t>You may have noticed one common thing that you can do in all of these scenarios: tell a trusted adult! Trusted adults can help you deal with what you see in many ways, from reporting to giving you a hug.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strike="noStrike" kern="1200" baseline="0" dirty="0">
                <a:solidFill>
                  <a:schemeClr val="tx1"/>
                </a:solidFill>
                <a:effectLst/>
              </a:rPr>
              <a:t>In all of our scenarios, finding the inappropriate content was an accident. </a:t>
            </a:r>
            <a:r>
              <a:rPr lang="en-US" strike="noStrike" kern="1200" baseline="0" dirty="0">
                <a:solidFill>
                  <a:schemeClr val="tx1"/>
                </a:solidFill>
                <a:effectLst/>
              </a:rPr>
              <a:t>It’s</a:t>
            </a:r>
            <a:r>
              <a:rPr lang="en-US" kern="1200" baseline="0" dirty="0">
                <a:solidFill>
                  <a:schemeClr val="tx1"/>
                </a:solidFill>
                <a:effectLst/>
              </a:rPr>
              <a:t> important to make sure you’re not looking for that content </a:t>
            </a:r>
            <a:r>
              <a:rPr lang="en-US" b="0" i="1" kern="1200" baseline="0" dirty="0">
                <a:solidFill>
                  <a:schemeClr val="tx1"/>
                </a:solidFill>
                <a:effectLst/>
              </a:rPr>
              <a:t>on purpose</a:t>
            </a:r>
            <a:r>
              <a:rPr lang="en-US" kern="1200" baseline="0" dirty="0">
                <a:solidFill>
                  <a:schemeClr val="tx1"/>
                </a:solidFill>
                <a:effectLst/>
              </a:rPr>
              <a:t>, no matter how curious you are. </a:t>
            </a:r>
            <a:endParaRPr lang="en-US" b="1" baseline="0" dirty="0"/>
          </a:p>
          <a:p>
            <a:endParaRPr lang="en-US" dirty="0"/>
          </a:p>
        </p:txBody>
      </p:sp>
      <p:sp>
        <p:nvSpPr>
          <p:cNvPr id="4" name="Slide Number Placeholder 3"/>
          <p:cNvSpPr>
            <a:spLocks noGrp="1"/>
          </p:cNvSpPr>
          <p:nvPr>
            <p:ph type="sldNum" sz="quarter" idx="10"/>
          </p:nvPr>
        </p:nvSpPr>
        <p:spPr/>
        <p:txBody>
          <a:bodyPr/>
          <a:lstStyle/>
          <a:p>
            <a:fld id="{D5DE6A68-582A-489A-83AF-A76A8202C623}" type="slidenum">
              <a:rPr lang="en-US" smtClean="0"/>
              <a:t>10</a:t>
            </a:fld>
            <a:endParaRPr lang="en-US"/>
          </a:p>
        </p:txBody>
      </p:sp>
    </p:spTree>
    <p:extLst>
      <p:ext uri="{BB962C8B-B14F-4D97-AF65-F5344CB8AC3E}">
        <p14:creationId xmlns:p14="http://schemas.microsoft.com/office/powerpoint/2010/main" val="2189021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We just discussed how some of the information online is inappropriate. But there are lots of other types of information online, maybe even information about you. This is called personal information. It includes your:</a:t>
            </a:r>
          </a:p>
          <a:p>
            <a:pPr marL="171450" lvl="0" indent="-171450">
              <a:buFont typeface="Arial" panose="020B0604020202020204" pitchFamily="34" charset="0"/>
              <a:buChar char="•"/>
            </a:pPr>
            <a:r>
              <a:rPr lang="en-US" dirty="0"/>
              <a:t>Full Name.</a:t>
            </a:r>
          </a:p>
          <a:p>
            <a:pPr marL="171450" lvl="0" indent="-171450">
              <a:buFont typeface="Arial" panose="020B0604020202020204" pitchFamily="34" charset="0"/>
              <a:buChar char="•"/>
            </a:pPr>
            <a:r>
              <a:rPr lang="en-US" dirty="0"/>
              <a:t>Email address.</a:t>
            </a:r>
          </a:p>
          <a:p>
            <a:pPr marL="171450" lvl="0" indent="-171450">
              <a:buFont typeface="Arial" panose="020B0604020202020204" pitchFamily="34" charset="0"/>
              <a:buChar char="•"/>
            </a:pPr>
            <a:r>
              <a:rPr lang="en-US" dirty="0"/>
              <a:t>Home &amp; school addresses.</a:t>
            </a:r>
          </a:p>
          <a:p>
            <a:pPr marL="171450" lvl="0" indent="-171450">
              <a:buFont typeface="Arial" panose="020B0604020202020204" pitchFamily="34" charset="0"/>
              <a:buChar char="•"/>
            </a:pPr>
            <a:r>
              <a:rPr lang="en-US" dirty="0"/>
              <a:t>Location.</a:t>
            </a:r>
          </a:p>
          <a:p>
            <a:pPr marL="171450" lvl="0" indent="-171450">
              <a:buFont typeface="Arial" panose="020B0604020202020204" pitchFamily="34" charset="0"/>
              <a:buChar char="•"/>
            </a:pPr>
            <a:r>
              <a:rPr lang="en-US" dirty="0"/>
              <a:t>Passwords.</a:t>
            </a:r>
          </a:p>
          <a:p>
            <a:pPr marL="171450" lvl="0" indent="-171450">
              <a:buFont typeface="Arial" panose="020B0604020202020204" pitchFamily="34" charset="0"/>
              <a:buChar char="•"/>
            </a:pPr>
            <a:r>
              <a:rPr lang="en-US" dirty="0"/>
              <a:t>Phone numbers.</a:t>
            </a:r>
          </a:p>
          <a:p>
            <a:pPr lvl="0"/>
            <a:endParaRPr lang="en-US" dirty="0"/>
          </a:p>
          <a:p>
            <a:pPr lvl="0"/>
            <a:r>
              <a:rPr lang="en-US" dirty="0"/>
              <a:t>This information is called personal information because it can tell people things about you, like where you live or how to get in touch with you. Your personal information is unique to you. For example, you are the only person with your name who lives in your house and goes to your school. When you put this information online, you run the risk that someone will find it and use it. Some people use personal information to hack into other peoples’ accounts, steal their identities or do other things to hurt them. It’s very important to protect your personal information by keeping it private. </a:t>
            </a:r>
          </a:p>
        </p:txBody>
      </p:sp>
      <p:sp>
        <p:nvSpPr>
          <p:cNvPr id="4" name="Slide Number Placeholder 3"/>
          <p:cNvSpPr>
            <a:spLocks noGrp="1"/>
          </p:cNvSpPr>
          <p:nvPr>
            <p:ph type="sldNum" sz="quarter" idx="10"/>
          </p:nvPr>
        </p:nvSpPr>
        <p:spPr/>
        <p:txBody>
          <a:bodyPr/>
          <a:lstStyle/>
          <a:p>
            <a:fld id="{D5DE6A68-582A-489A-83AF-A76A8202C623}" type="slidenum">
              <a:rPr lang="en-US" smtClean="0"/>
              <a:pPr/>
              <a:t>11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47148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You should only share some personal information – like your full name and phone number – with people you know in-person, like your classmates. Other personal information, like passwords, should only be shared with a parent or guardian.</a:t>
            </a:r>
            <a:r>
              <a:rPr lang="en-US" baseline="0" dirty="0"/>
              <a:t> </a:t>
            </a:r>
            <a:r>
              <a:rPr lang="en-US" dirty="0"/>
              <a:t>And you should never share any personal information online without a parent or guardian’s permission. </a:t>
            </a:r>
          </a:p>
          <a:p>
            <a:pPr lvl="0"/>
            <a:endParaRPr lang="en-US" dirty="0"/>
          </a:p>
          <a:p>
            <a:pPr lvl="0"/>
            <a:r>
              <a:rPr lang="en-US" dirty="0"/>
              <a:t>There are times when you may want to or have to share your personal information. For example, you may need to use your name, an email address, or even a parent’s credit card number to: </a:t>
            </a:r>
          </a:p>
          <a:p>
            <a:pPr marL="171450" lvl="0" indent="-171450">
              <a:buFont typeface="Arial" panose="020B0604020202020204" pitchFamily="34" charset="0"/>
              <a:buChar char="•"/>
            </a:pPr>
            <a:r>
              <a:rPr lang="en-US" dirty="0"/>
              <a:t>Buy something.</a:t>
            </a:r>
          </a:p>
          <a:p>
            <a:pPr marL="171450" lvl="0" indent="-171450">
              <a:buFont typeface="Arial" panose="020B0604020202020204" pitchFamily="34" charset="0"/>
              <a:buChar char="•"/>
            </a:pPr>
            <a:r>
              <a:rPr lang="en-US" dirty="0"/>
              <a:t>Download an app.</a:t>
            </a:r>
          </a:p>
          <a:p>
            <a:pPr marL="171450" lvl="0" indent="-171450">
              <a:buFont typeface="Arial" panose="020B0604020202020204" pitchFamily="34" charset="0"/>
              <a:buChar char="•"/>
            </a:pPr>
            <a:r>
              <a:rPr lang="en-US" dirty="0"/>
              <a:t>Sign up for a game account.</a:t>
            </a:r>
          </a:p>
          <a:p>
            <a:pPr lvl="1"/>
            <a:endParaRPr lang="en-US" dirty="0"/>
          </a:p>
          <a:p>
            <a:pPr lvl="0"/>
            <a:r>
              <a:rPr lang="en-US" dirty="0"/>
              <a:t>But it’s important to ask your parent or guardian first! That’s why the second rule of Internet safety is I will ask my trusted adult before sharing information like my name, address, and phone number. You should also talk to a parent or guardian about what type of information is OK to share with people you meet online. For example, if you meet someone in an online game, it may be OK to share your favorite food, but not your home address. You need to ask your parent or guardian first. They will know if it is safe to share your information.</a:t>
            </a:r>
          </a:p>
          <a:p>
            <a:endParaRPr lang="en-US" dirty="0"/>
          </a:p>
        </p:txBody>
      </p:sp>
      <p:sp>
        <p:nvSpPr>
          <p:cNvPr id="4" name="Slide Number Placeholder 3"/>
          <p:cNvSpPr>
            <a:spLocks noGrp="1"/>
          </p:cNvSpPr>
          <p:nvPr>
            <p:ph type="sldNum" sz="quarter" idx="10"/>
          </p:nvPr>
        </p:nvSpPr>
        <p:spPr/>
        <p:txBody>
          <a:bodyPr/>
          <a:lstStyle/>
          <a:p>
            <a:fld id="{D5DE6A68-582A-489A-83AF-A76A8202C623}" type="slidenum">
              <a:rPr lang="en-US" smtClean="0"/>
              <a:pPr/>
              <a:t>12</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629032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a:t>
            </a:r>
            <a:r>
              <a:rPr lang="en-US" baseline="0" dirty="0"/>
              <a:t> a look at some times where you may want to share some information online. Tell me if the information is personal, and if so, what you should do next. </a:t>
            </a:r>
          </a:p>
          <a:p>
            <a:endParaRPr lang="en-US" baseline="0" dirty="0"/>
          </a:p>
          <a:p>
            <a:pPr marL="0" lvl="0" indent="0">
              <a:buFont typeface="Arial" panose="020B0604020202020204" pitchFamily="34" charset="0"/>
              <a:buNone/>
            </a:pPr>
            <a:r>
              <a:rPr lang="en-US" b="1" u="sng" baseline="0" dirty="0"/>
              <a:t>Scenario #1</a:t>
            </a:r>
          </a:p>
          <a:p>
            <a:pPr marL="0" lvl="0" indent="0">
              <a:buFont typeface="Arial" panose="020B0604020202020204" pitchFamily="34" charset="0"/>
              <a:buNone/>
            </a:pPr>
            <a:r>
              <a:rPr lang="en-US" baseline="0" dirty="0"/>
              <a:t>You and your friends made a video. You’ve gotten permission from your parents to post it online, but you watch it one more time before you post it. While you’re watching it, you notice that your home address is in the background. </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1. Is your home address personal information? </a:t>
            </a:r>
            <a:r>
              <a:rPr lang="en-US" b="1" baseline="0" dirty="0"/>
              <a:t>(Pause for response.) </a:t>
            </a:r>
            <a:endParaRPr lang="en-US" baseline="0" dirty="0"/>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1" i="0" baseline="0" dirty="0"/>
              <a:t>(Answer: Yes.)</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i="0" baseline="0" dirty="0"/>
              <a:t>2. </a:t>
            </a:r>
            <a:r>
              <a:rPr lang="en-US" baseline="0" dirty="0"/>
              <a:t>What should you do? </a:t>
            </a:r>
            <a:r>
              <a:rPr lang="en-US" b="1" baseline="0" dirty="0"/>
              <a:t>(Pause for response.)</a:t>
            </a:r>
            <a:endParaRPr lang="en-US" baseline="0" dirty="0"/>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1" i="0" baseline="0" dirty="0"/>
              <a:t>(Answer: Tell your parents that the address is visible in the video. Get their help blocking it or removing it from the video before posting it.)</a:t>
            </a:r>
          </a:p>
          <a:p>
            <a:pPr marL="0" lvl="0" indent="0">
              <a:buFont typeface="+mj-lt"/>
              <a:buNone/>
            </a:pPr>
            <a:endParaRPr lang="en-US" baseline="0" dirty="0"/>
          </a:p>
          <a:p>
            <a:pPr marL="0" lvl="0" indent="0">
              <a:buFont typeface="+mj-lt"/>
              <a:buNone/>
            </a:pPr>
            <a:endParaRPr lang="en-US" baseline="0" dirty="0"/>
          </a:p>
          <a:p>
            <a:pPr marL="0" lvl="0" indent="0">
              <a:buFont typeface="+mj-lt"/>
              <a:buNone/>
            </a:pPr>
            <a:endParaRPr lang="en-US" baseline="0" dirty="0"/>
          </a:p>
        </p:txBody>
      </p:sp>
      <p:sp>
        <p:nvSpPr>
          <p:cNvPr id="4" name="Slide Number Placeholder 3"/>
          <p:cNvSpPr>
            <a:spLocks noGrp="1"/>
          </p:cNvSpPr>
          <p:nvPr>
            <p:ph type="sldNum" sz="quarter" idx="10"/>
          </p:nvPr>
        </p:nvSpPr>
        <p:spPr/>
        <p:txBody>
          <a:bodyPr/>
          <a:lstStyle/>
          <a:p>
            <a:fld id="{D5DE6A68-582A-489A-83AF-A76A8202C623}" type="slidenum">
              <a:rPr lang="en-US" smtClean="0"/>
              <a:t>13</a:t>
            </a:fld>
            <a:endParaRPr lang="en-US"/>
          </a:p>
        </p:txBody>
      </p:sp>
    </p:spTree>
    <p:extLst>
      <p:ext uri="{BB962C8B-B14F-4D97-AF65-F5344CB8AC3E}">
        <p14:creationId xmlns:p14="http://schemas.microsoft.com/office/powerpoint/2010/main" val="1771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baseline="0" dirty="0"/>
              <a:t>Scenario #2</a:t>
            </a:r>
          </a:p>
          <a:p>
            <a:pPr marL="0" lvl="0" indent="0">
              <a:buFont typeface="Arial" panose="020B0604020202020204" pitchFamily="34" charset="0"/>
              <a:buNone/>
            </a:pPr>
            <a:r>
              <a:rPr lang="en-US" baseline="0" dirty="0"/>
              <a:t>Imagine you have an older brother who’s lost his cell phone. He’s gotten a new cell phone number and wants to share it with his friends. He’s thinking about posting it on his social media accounts.</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1. Is your brother’s cell phone number personal information? </a:t>
            </a:r>
            <a:r>
              <a:rPr lang="en-US" b="1" baseline="0" dirty="0"/>
              <a:t>(Pause for response.)</a:t>
            </a:r>
            <a:endParaRPr lang="en-US" baseline="0" dirty="0"/>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1" i="0" baseline="0" dirty="0"/>
              <a:t>(Answer: Yes.)</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2. What advice would you give your brother about sharing his cell phone number online? </a:t>
            </a:r>
            <a:r>
              <a:rPr lang="en-US" b="1" baseline="0" dirty="0"/>
              <a:t>(Pause for response.)</a:t>
            </a:r>
            <a:endParaRPr lang="en-US" baseline="0" dirty="0"/>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1" i="0" baseline="0" dirty="0"/>
              <a:t>(Answer: It’s a bad idea for him to share his phone number online because it makes it a lot easier for people that he may not know to see it.)</a:t>
            </a:r>
          </a:p>
        </p:txBody>
      </p:sp>
      <p:sp>
        <p:nvSpPr>
          <p:cNvPr id="4" name="Slide Number Placeholder 3"/>
          <p:cNvSpPr>
            <a:spLocks noGrp="1"/>
          </p:cNvSpPr>
          <p:nvPr>
            <p:ph type="sldNum" sz="quarter" idx="10"/>
          </p:nvPr>
        </p:nvSpPr>
        <p:spPr/>
        <p:txBody>
          <a:bodyPr/>
          <a:lstStyle/>
          <a:p>
            <a:fld id="{D5DE6A68-582A-489A-83AF-A76A8202C623}" type="slidenum">
              <a:rPr lang="en-US" smtClean="0"/>
              <a:t>14</a:t>
            </a:fld>
            <a:endParaRPr lang="en-US"/>
          </a:p>
        </p:txBody>
      </p:sp>
    </p:spTree>
    <p:extLst>
      <p:ext uri="{BB962C8B-B14F-4D97-AF65-F5344CB8AC3E}">
        <p14:creationId xmlns:p14="http://schemas.microsoft.com/office/powerpoint/2010/main" val="2707331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baseline="0" dirty="0"/>
              <a:t>Scenario #3</a:t>
            </a:r>
          </a:p>
          <a:p>
            <a:pPr marL="0" lvl="0" indent="0">
              <a:buFont typeface="Arial" panose="020B0604020202020204" pitchFamily="34" charset="0"/>
              <a:buNone/>
            </a:pPr>
            <a:r>
              <a:rPr lang="en-US" baseline="0" dirty="0"/>
              <a:t>While exploring a virtual world, you meet someone new. You’ve been writing messages back and forth when suddenly the person asks you what your favorite color is. </a:t>
            </a:r>
          </a:p>
          <a:p>
            <a:pPr marL="0" lvl="0" indent="0">
              <a:buFont typeface="Arial" panose="020B0604020202020204" pitchFamily="34" charset="0"/>
              <a:buNone/>
            </a:pPr>
            <a:endParaRPr lang="en-US" baseline="0" dirty="0"/>
          </a:p>
          <a:p>
            <a:pPr marL="0" lvl="0" indent="0">
              <a:buFont typeface="+mj-lt"/>
              <a:buNone/>
            </a:pPr>
            <a:r>
              <a:rPr lang="en-US" baseline="0" dirty="0"/>
              <a:t>1. Is that personal information? </a:t>
            </a:r>
            <a:r>
              <a:rPr lang="en-US" b="1" baseline="0" dirty="0"/>
              <a:t>(Pause for response.)</a:t>
            </a:r>
            <a:endParaRPr lang="en-US" baseline="0" dirty="0"/>
          </a:p>
          <a:p>
            <a:pPr marL="0" lvl="0" indent="0">
              <a:buFont typeface="+mj-lt"/>
              <a:buNone/>
            </a:pPr>
            <a:r>
              <a:rPr lang="en-US" baseline="0" dirty="0"/>
              <a:t> </a:t>
            </a:r>
          </a:p>
          <a:p>
            <a:pPr marL="0" lvl="0" indent="0">
              <a:buFont typeface="+mj-lt"/>
              <a:buNone/>
            </a:pPr>
            <a:r>
              <a:rPr lang="en-US" b="1" i="0" baseline="0" dirty="0"/>
              <a:t>(Answer: No, personal information is information that can be used to easily identify you.)</a:t>
            </a:r>
          </a:p>
          <a:p>
            <a:pPr marL="0" lvl="0" indent="0">
              <a:buFont typeface="+mj-lt"/>
              <a:buNone/>
            </a:pPr>
            <a:endParaRPr lang="en-US" baseline="0" dirty="0"/>
          </a:p>
          <a:p>
            <a:pPr marL="0" lvl="0" indent="0">
              <a:buFont typeface="+mj-lt"/>
              <a:buNone/>
            </a:pPr>
            <a:r>
              <a:rPr lang="en-US" baseline="0" dirty="0"/>
              <a:t>2. Is it OK to share this information? </a:t>
            </a:r>
            <a:r>
              <a:rPr lang="en-US" b="1" baseline="0" dirty="0"/>
              <a:t>(Pause for response.)</a:t>
            </a:r>
            <a:endParaRPr lang="en-US" baseline="0" dirty="0"/>
          </a:p>
          <a:p>
            <a:pPr marL="0" lvl="0" indent="0">
              <a:buFont typeface="+mj-lt"/>
              <a:buNone/>
            </a:pPr>
            <a:endParaRPr lang="en-US" baseline="0" dirty="0"/>
          </a:p>
          <a:p>
            <a:pPr marL="0" lvl="0" indent="0">
              <a:buFont typeface="+mj-lt"/>
              <a:buNone/>
            </a:pPr>
            <a:r>
              <a:rPr lang="en-US" b="1" i="0" baseline="0" dirty="0"/>
              <a:t>(Answer: Yes, but you should always be careful when talking to people you don’t know online.)</a:t>
            </a:r>
          </a:p>
        </p:txBody>
      </p:sp>
      <p:sp>
        <p:nvSpPr>
          <p:cNvPr id="4" name="Slide Number Placeholder 3"/>
          <p:cNvSpPr>
            <a:spLocks noGrp="1"/>
          </p:cNvSpPr>
          <p:nvPr>
            <p:ph type="sldNum" sz="quarter" idx="10"/>
          </p:nvPr>
        </p:nvSpPr>
        <p:spPr/>
        <p:txBody>
          <a:bodyPr/>
          <a:lstStyle/>
          <a:p>
            <a:fld id="{D5DE6A68-582A-489A-83AF-A76A8202C623}" type="slidenum">
              <a:rPr lang="en-US" smtClean="0"/>
              <a:t>15</a:t>
            </a:fld>
            <a:endParaRPr lang="en-US"/>
          </a:p>
        </p:txBody>
      </p:sp>
    </p:spTree>
    <p:extLst>
      <p:ext uri="{BB962C8B-B14F-4D97-AF65-F5344CB8AC3E}">
        <p14:creationId xmlns:p14="http://schemas.microsoft.com/office/powerpoint/2010/main" val="589166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baseline="0" dirty="0"/>
              <a:t>Scenario #4</a:t>
            </a:r>
          </a:p>
          <a:p>
            <a:pPr marL="0" indent="0">
              <a:buFont typeface="Arial" panose="020B0604020202020204" pitchFamily="34" charset="0"/>
              <a:buNone/>
            </a:pPr>
            <a:r>
              <a:rPr lang="en-US" dirty="0"/>
              <a:t>Imagine</a:t>
            </a:r>
            <a:r>
              <a:rPr lang="en-US" baseline="0" dirty="0"/>
              <a:t> you are playing a game on your mom or dad’s phone when </a:t>
            </a:r>
            <a:r>
              <a:rPr lang="en-US" u="none" baseline="0" dirty="0"/>
              <a:t>you see a new window appear </a:t>
            </a:r>
            <a:r>
              <a:rPr lang="en-US" baseline="0" dirty="0"/>
              <a:t>asking if you would like to buy extra lives for $0.99. </a:t>
            </a:r>
          </a:p>
          <a:p>
            <a:pPr marL="0" indent="0">
              <a:buFont typeface="Arial" panose="020B0604020202020204" pitchFamily="34" charset="0"/>
              <a:buNone/>
            </a:pPr>
            <a:endParaRPr lang="en-US" b="1" u="sng" baseline="0" dirty="0"/>
          </a:p>
          <a:p>
            <a:pPr marL="0" marR="0" lvl="0" indent="0" algn="l" defTabSz="685783" rtl="0" eaLnBrk="1" fontAlgn="auto" latinLnBrk="0" hangingPunct="1">
              <a:lnSpc>
                <a:spcPct val="100000"/>
              </a:lnSpc>
              <a:spcBef>
                <a:spcPts val="0"/>
              </a:spcBef>
              <a:spcAft>
                <a:spcPts val="0"/>
              </a:spcAft>
              <a:buClrTx/>
              <a:buSzTx/>
              <a:buFont typeface="+mj-lt"/>
              <a:buNone/>
              <a:tabLst/>
              <a:defRPr/>
            </a:pPr>
            <a:r>
              <a:rPr lang="en-US" baseline="0" dirty="0"/>
              <a:t>1. Is it asking for personal information? </a:t>
            </a:r>
            <a:r>
              <a:rPr lang="en-US" b="1" baseline="0" dirty="0"/>
              <a:t>(Pause for response.)</a:t>
            </a:r>
            <a:endParaRPr lang="en-US" baseline="0" dirty="0"/>
          </a:p>
          <a:p>
            <a:pPr marL="0" lvl="0" indent="0">
              <a:buFont typeface="+mj-lt"/>
              <a:buNone/>
            </a:pPr>
            <a:endParaRPr lang="en-US" baseline="0" dirty="0"/>
          </a:p>
          <a:p>
            <a:pPr marL="0" lvl="0" indent="0">
              <a:buFont typeface="+mj-lt"/>
              <a:buNone/>
            </a:pPr>
            <a:r>
              <a:rPr lang="en-US" b="1" i="0" baseline="0" dirty="0"/>
              <a:t>(Answer: Yes, credit card numbers are personal information.) </a:t>
            </a:r>
          </a:p>
          <a:p>
            <a:pPr marL="0" lvl="0" indent="0">
              <a:buFont typeface="+mj-lt"/>
              <a:buNone/>
            </a:pPr>
            <a:endParaRPr lang="en-US" baseline="0" dirty="0"/>
          </a:p>
          <a:p>
            <a:pPr marL="0" marR="0" lvl="0" indent="0" algn="l" defTabSz="685783" rtl="0" eaLnBrk="1" fontAlgn="auto" latinLnBrk="0" hangingPunct="1">
              <a:lnSpc>
                <a:spcPct val="100000"/>
              </a:lnSpc>
              <a:spcBef>
                <a:spcPts val="0"/>
              </a:spcBef>
              <a:spcAft>
                <a:spcPts val="0"/>
              </a:spcAft>
              <a:buClrTx/>
              <a:buSzTx/>
              <a:buFont typeface="+mj-lt"/>
              <a:buNone/>
              <a:tabLst/>
              <a:defRPr/>
            </a:pPr>
            <a:r>
              <a:rPr lang="en-US" baseline="0" dirty="0"/>
              <a:t>2. Can you make the purchase? </a:t>
            </a:r>
            <a:r>
              <a:rPr lang="en-US" b="1" baseline="0" dirty="0"/>
              <a:t>(Pause for response.)</a:t>
            </a:r>
            <a:endParaRPr lang="en-US" baseline="0" dirty="0"/>
          </a:p>
          <a:p>
            <a:pPr marL="0" lvl="0" indent="0">
              <a:buFont typeface="+mj-lt"/>
              <a:buNone/>
            </a:pPr>
            <a:endParaRPr lang="en-US" baseline="0" dirty="0"/>
          </a:p>
          <a:p>
            <a:pPr marL="0" lvl="0" indent="0">
              <a:buFont typeface="+mj-lt"/>
              <a:buNone/>
            </a:pPr>
            <a:r>
              <a:rPr lang="en-US" b="1" i="0" baseline="0" dirty="0"/>
              <a:t>(Answer: It may be OK to make the purchase, but you should tell your parents about the pop-up and ask if it’s OK first.) </a:t>
            </a:r>
          </a:p>
        </p:txBody>
      </p:sp>
      <p:sp>
        <p:nvSpPr>
          <p:cNvPr id="4" name="Slide Number Placeholder 3"/>
          <p:cNvSpPr>
            <a:spLocks noGrp="1"/>
          </p:cNvSpPr>
          <p:nvPr>
            <p:ph type="sldNum" sz="quarter" idx="10"/>
          </p:nvPr>
        </p:nvSpPr>
        <p:spPr/>
        <p:txBody>
          <a:bodyPr/>
          <a:lstStyle/>
          <a:p>
            <a:fld id="{D5DE6A68-582A-489A-83AF-A76A8202C623}" type="slidenum">
              <a:rPr lang="en-US" smtClean="0"/>
              <a:t>16</a:t>
            </a:fld>
            <a:endParaRPr lang="en-US"/>
          </a:p>
        </p:txBody>
      </p:sp>
    </p:spTree>
    <p:extLst>
      <p:ext uri="{BB962C8B-B14F-4D97-AF65-F5344CB8AC3E}">
        <p14:creationId xmlns:p14="http://schemas.microsoft.com/office/powerpoint/2010/main" val="1208892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baseline="0" dirty="0"/>
              <a:t>Scenario #5</a:t>
            </a:r>
          </a:p>
          <a:p>
            <a:pPr marL="0" lvl="0" indent="0">
              <a:buFont typeface="Arial" panose="020B0604020202020204" pitchFamily="34" charset="0"/>
              <a:buNone/>
            </a:pPr>
            <a:r>
              <a:rPr lang="en-US" baseline="0" dirty="0"/>
              <a:t>Your best friend wants you to share the password to your email account. </a:t>
            </a:r>
          </a:p>
          <a:p>
            <a:pPr marL="0" lvl="0" indent="0">
              <a:buFont typeface="Arial" panose="020B0604020202020204" pitchFamily="34" charset="0"/>
              <a:buNone/>
            </a:pPr>
            <a:endParaRPr lang="en-US" baseline="0" dirty="0"/>
          </a:p>
          <a:p>
            <a:pPr marL="0" lvl="0" indent="0">
              <a:buFont typeface="+mj-lt"/>
              <a:buNone/>
            </a:pPr>
            <a:r>
              <a:rPr lang="en-US" baseline="0" dirty="0"/>
              <a:t>1. Is your password personal information? </a:t>
            </a:r>
            <a:r>
              <a:rPr lang="en-US" b="1" baseline="0" dirty="0"/>
              <a:t>(Pause for response.)</a:t>
            </a:r>
            <a:endParaRPr lang="en-US" baseline="0" dirty="0"/>
          </a:p>
          <a:p>
            <a:pPr marL="0" lvl="0" indent="0">
              <a:buFont typeface="+mj-lt"/>
              <a:buNone/>
            </a:pPr>
            <a:endParaRPr lang="en-US" baseline="0" dirty="0"/>
          </a:p>
          <a:p>
            <a:pPr marL="0" lvl="0" indent="0">
              <a:buFont typeface="+mj-lt"/>
              <a:buNone/>
            </a:pPr>
            <a:r>
              <a:rPr lang="en-US" b="1" i="0" baseline="0" dirty="0"/>
              <a:t>(Answer: Yes.)</a:t>
            </a:r>
          </a:p>
          <a:p>
            <a:pPr marL="0" lvl="0" indent="0">
              <a:buFont typeface="+mj-lt"/>
              <a:buNone/>
            </a:pPr>
            <a:endParaRPr lang="en-US" baseline="0" dirty="0"/>
          </a:p>
          <a:p>
            <a:pPr marL="0" lvl="0" indent="0">
              <a:buFont typeface="+mj-lt"/>
              <a:buNone/>
            </a:pPr>
            <a:r>
              <a:rPr lang="en-US" baseline="0" dirty="0"/>
              <a:t>2. What should you do? </a:t>
            </a:r>
            <a:r>
              <a:rPr lang="en-US" b="1" baseline="0" dirty="0"/>
              <a:t>(Pause for response.)</a:t>
            </a:r>
            <a:endParaRPr lang="en-US" baseline="0" dirty="0"/>
          </a:p>
          <a:p>
            <a:pPr marL="0" lvl="0" indent="0">
              <a:buFont typeface="+mj-lt"/>
              <a:buNone/>
            </a:pPr>
            <a:endParaRPr lang="en-US" baseline="0" dirty="0"/>
          </a:p>
          <a:p>
            <a:pPr marL="0" lvl="0" indent="0">
              <a:buFont typeface="+mj-lt"/>
              <a:buNone/>
            </a:pPr>
            <a:r>
              <a:rPr lang="en-US" b="1" i="0" baseline="0" dirty="0"/>
              <a:t>(Answer: Don’t share passwords with anyone other than your parent or guardian, not even your best friend. Even if your friend means well, he or she could accidentally lose your password letting unknown people into your account.)</a:t>
            </a:r>
          </a:p>
        </p:txBody>
      </p:sp>
      <p:sp>
        <p:nvSpPr>
          <p:cNvPr id="4" name="Slide Number Placeholder 3"/>
          <p:cNvSpPr>
            <a:spLocks noGrp="1"/>
          </p:cNvSpPr>
          <p:nvPr>
            <p:ph type="sldNum" sz="quarter" idx="10"/>
          </p:nvPr>
        </p:nvSpPr>
        <p:spPr/>
        <p:txBody>
          <a:bodyPr/>
          <a:lstStyle/>
          <a:p>
            <a:fld id="{D5DE6A68-582A-489A-83AF-A76A8202C623}" type="slidenum">
              <a:rPr lang="en-US" smtClean="0"/>
              <a:t>17</a:t>
            </a:fld>
            <a:endParaRPr lang="en-US"/>
          </a:p>
        </p:txBody>
      </p:sp>
    </p:spTree>
    <p:extLst>
      <p:ext uri="{BB962C8B-B14F-4D97-AF65-F5344CB8AC3E}">
        <p14:creationId xmlns:p14="http://schemas.microsoft.com/office/powerpoint/2010/main" val="2701435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Great job with those </a:t>
            </a:r>
            <a:r>
              <a:rPr lang="en-US" u="none" dirty="0"/>
              <a:t>questions,</a:t>
            </a:r>
            <a:r>
              <a:rPr lang="en-US" dirty="0"/>
              <a:t> everyone. And remember, part of being a good digital citizen is protecting yourself and your</a:t>
            </a:r>
            <a:r>
              <a:rPr lang="en-US" baseline="0" dirty="0"/>
              <a:t> friends by keeping your personal information private. You don’t have to share your personal information with any website, app or person just because they’ve asked. That’s especially important to remember when you start meeting new people online.</a:t>
            </a:r>
            <a:endParaRPr lang="en-US" dirty="0"/>
          </a:p>
          <a:p>
            <a:endParaRPr lang="en-US" baseline="0" dirty="0"/>
          </a:p>
        </p:txBody>
      </p:sp>
      <p:sp>
        <p:nvSpPr>
          <p:cNvPr id="4" name="Slide Number Placeholder 3"/>
          <p:cNvSpPr>
            <a:spLocks noGrp="1"/>
          </p:cNvSpPr>
          <p:nvPr>
            <p:ph type="sldNum" sz="quarter" idx="10"/>
          </p:nvPr>
        </p:nvSpPr>
        <p:spPr/>
        <p:txBody>
          <a:bodyPr/>
          <a:lstStyle/>
          <a:p>
            <a:fld id="{D5DE6A68-582A-489A-83AF-A76A8202C623}" type="slidenum">
              <a:rPr lang="en-US" smtClean="0"/>
              <a:t>18</a:t>
            </a:fld>
            <a:endParaRPr lang="en-US"/>
          </a:p>
        </p:txBody>
      </p:sp>
    </p:spTree>
    <p:extLst>
      <p:ext uri="{BB962C8B-B14F-4D97-AF65-F5344CB8AC3E}">
        <p14:creationId xmlns:p14="http://schemas.microsoft.com/office/powerpoint/2010/main" val="3745830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Have any of you ever met anyone new online? Maybe while playing a game or exploring a virtual world? </a:t>
            </a:r>
          </a:p>
          <a:p>
            <a:pPr lvl="0"/>
            <a:endParaRPr lang="en-US" dirty="0"/>
          </a:p>
          <a:p>
            <a:pPr lvl="0"/>
            <a:r>
              <a:rPr lang="en-US" b="1" dirty="0"/>
              <a:t>(Pause for audience response.)</a:t>
            </a:r>
          </a:p>
          <a:p>
            <a:pPr lvl="0"/>
            <a:endParaRPr lang="en-US" dirty="0"/>
          </a:p>
          <a:p>
            <a:pPr lvl="0"/>
            <a:r>
              <a:rPr lang="en-US" dirty="0"/>
              <a:t>In addition to online games and virtual worlds, social media sites and apps like Facebook, Twitter, </a:t>
            </a:r>
            <a:r>
              <a:rPr lang="en-US" dirty="0" err="1"/>
              <a:t>Kik</a:t>
            </a:r>
            <a:r>
              <a:rPr lang="en-US" dirty="0"/>
              <a:t>, and Instagram let you IM, share images, chat, and video chat with people online. You may not be old enough for some of these sites and apps yet, but you may have heard about them or know of an older family member using them. </a:t>
            </a:r>
          </a:p>
          <a:p>
            <a:pPr lvl="0"/>
            <a:endParaRPr lang="en-US" dirty="0"/>
          </a:p>
          <a:p>
            <a:pPr lvl="0"/>
            <a:r>
              <a:rPr lang="en-US" dirty="0"/>
              <a:t>Most of the time, you’ll chat with people you know in real life, like your family, friends, and classmates, but you may also meet new people online. This can be really fun. You can meet people who like the same things you do, such as music, movies, games and books. You can meet people that live far away and learn about what life is like in their city, state or country. In some schools, students even have online pen pals that they talk to through email or video chat sites like Skype. </a:t>
            </a:r>
          </a:p>
          <a:p>
            <a:pPr lvl="0"/>
            <a:endParaRPr lang="en-US" dirty="0"/>
          </a:p>
          <a:p>
            <a:pPr lvl="0"/>
            <a:r>
              <a:rPr lang="en-US" dirty="0"/>
              <a:t>Nettie and Webster have met people online at school. Let’s hear what they have to say about it.</a:t>
            </a:r>
          </a:p>
          <a:p>
            <a:pPr lvl="0"/>
            <a:endParaRPr lang="en-US" dirty="0"/>
          </a:p>
          <a:p>
            <a:pPr lvl="0"/>
            <a:r>
              <a:rPr lang="en-US" b="1" dirty="0"/>
              <a:t>(Click to play video.)</a:t>
            </a:r>
          </a:p>
          <a:p>
            <a:pPr lvl="0"/>
            <a:endParaRPr lang="en-US" dirty="0"/>
          </a:p>
        </p:txBody>
      </p:sp>
      <p:sp>
        <p:nvSpPr>
          <p:cNvPr id="4" name="Slide Number Placeholder 3"/>
          <p:cNvSpPr>
            <a:spLocks noGrp="1"/>
          </p:cNvSpPr>
          <p:nvPr>
            <p:ph type="sldNum" sz="quarter" idx="10"/>
          </p:nvPr>
        </p:nvSpPr>
        <p:spPr/>
        <p:txBody>
          <a:bodyPr/>
          <a:lstStyle/>
          <a:p>
            <a:fld id="{D5DE6A68-582A-489A-83AF-A76A8202C623}" type="slidenum">
              <a:rPr lang="en-US" smtClean="0"/>
              <a:pPr/>
              <a:t>19</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05298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(Video plays.)</a:t>
            </a:r>
          </a:p>
          <a:p>
            <a:endParaRPr lang="en-US" dirty="0"/>
          </a:p>
          <a:p>
            <a:r>
              <a:rPr lang="en-US" u="none" dirty="0"/>
              <a:t>Video Text</a:t>
            </a:r>
          </a:p>
          <a:p>
            <a:endParaRPr lang="en-US" b="1" dirty="0"/>
          </a:p>
          <a:p>
            <a:r>
              <a:rPr lang="en-US" b="1" dirty="0"/>
              <a:t>Webster: </a:t>
            </a:r>
            <a:r>
              <a:rPr lang="en-US" dirty="0"/>
              <a:t>Oh! Oh! Is it our turn yet?</a:t>
            </a:r>
          </a:p>
          <a:p>
            <a:r>
              <a:rPr lang="en-US" b="1" dirty="0"/>
              <a:t>Nettie: </a:t>
            </a:r>
            <a:r>
              <a:rPr lang="en-US" dirty="0"/>
              <a:t>Yes, Webster. Why don’t you say hello to our new friends?</a:t>
            </a:r>
          </a:p>
          <a:p>
            <a:r>
              <a:rPr lang="en-US" b="1" dirty="0"/>
              <a:t>Webster: </a:t>
            </a:r>
            <a:r>
              <a:rPr lang="en-US" dirty="0"/>
              <a:t>HELLO EVERYBODY! I’M WEBSTER!</a:t>
            </a:r>
          </a:p>
          <a:p>
            <a:r>
              <a:rPr lang="en-US" b="1" dirty="0"/>
              <a:t>Nettie: </a:t>
            </a:r>
            <a:r>
              <a:rPr lang="en-US" dirty="0"/>
              <a:t>Whoa! They’re right there! </a:t>
            </a:r>
          </a:p>
          <a:p>
            <a:r>
              <a:rPr lang="en-US" b="1" dirty="0"/>
              <a:t>Webster: </a:t>
            </a:r>
            <a:r>
              <a:rPr lang="en-US" dirty="0"/>
              <a:t>Sorry, Nettie! I’m just so excited to hang out with kids like us and talk about Internet safety. </a:t>
            </a:r>
          </a:p>
          <a:p>
            <a:r>
              <a:rPr lang="en-US" b="1" dirty="0"/>
              <a:t>Nettie: </a:t>
            </a:r>
            <a:r>
              <a:rPr lang="en-US" dirty="0"/>
              <a:t>It is pretty great. We can share all the things we’ve learned about being good digital citizens and teach them the four rules of Internet Safety. </a:t>
            </a:r>
          </a:p>
          <a:p>
            <a:r>
              <a:rPr lang="en-US" b="1" dirty="0"/>
              <a:t>Webster: </a:t>
            </a:r>
            <a:r>
              <a:rPr lang="en-US" dirty="0"/>
              <a:t>Yeah, let’s get started!</a:t>
            </a:r>
          </a:p>
          <a:p>
            <a:r>
              <a:rPr lang="en-US" b="1" dirty="0" err="1"/>
              <a:t>Clicky</a:t>
            </a:r>
            <a:r>
              <a:rPr lang="en-US" b="1" dirty="0"/>
              <a:t>: </a:t>
            </a:r>
            <a:r>
              <a:rPr lang="en-US" dirty="0"/>
              <a:t>Ahem! Aren’t you forgetting something? </a:t>
            </a:r>
          </a:p>
          <a:p>
            <a:r>
              <a:rPr lang="en-US" b="1" dirty="0"/>
              <a:t>Webster: </a:t>
            </a:r>
            <a:r>
              <a:rPr lang="en-US" dirty="0"/>
              <a:t>Whoops! Hey, </a:t>
            </a:r>
            <a:r>
              <a:rPr lang="en-US" dirty="0" err="1"/>
              <a:t>Clicky</a:t>
            </a:r>
            <a:r>
              <a:rPr lang="en-US" dirty="0"/>
              <a:t>! </a:t>
            </a:r>
          </a:p>
          <a:p>
            <a:r>
              <a:rPr lang="en-US" b="1" dirty="0"/>
              <a:t>Nettie: </a:t>
            </a:r>
            <a:r>
              <a:rPr lang="en-US" dirty="0" err="1"/>
              <a:t>Clicky</a:t>
            </a:r>
            <a:r>
              <a:rPr lang="en-US" dirty="0"/>
              <a:t> is our trusted adult. He helps us stay safer online.</a:t>
            </a:r>
          </a:p>
          <a:p>
            <a:r>
              <a:rPr lang="en-US" b="1" dirty="0"/>
              <a:t>Webster: </a:t>
            </a:r>
            <a:r>
              <a:rPr lang="en-US" dirty="0"/>
              <a:t>And now we’re going to help you by teaching you how to UYN: Use Your </a:t>
            </a:r>
            <a:r>
              <a:rPr lang="en-US" dirty="0" err="1"/>
              <a:t>NetSmartz</a:t>
            </a:r>
            <a:r>
              <a:rPr lang="en-US" dirty="0"/>
              <a:t>. That means making smart and safer decisions when you’re online. So...now let’s get started! OK, </a:t>
            </a:r>
            <a:r>
              <a:rPr lang="en-US" dirty="0" err="1"/>
              <a:t>Clicky</a:t>
            </a:r>
            <a:r>
              <a:rPr lang="en-US" dirty="0"/>
              <a:t>?</a:t>
            </a:r>
          </a:p>
          <a:p>
            <a:r>
              <a:rPr lang="en-US" b="1" dirty="0" err="1"/>
              <a:t>Clicky</a:t>
            </a:r>
            <a:r>
              <a:rPr lang="en-US" b="1" dirty="0"/>
              <a:t>: </a:t>
            </a:r>
            <a:r>
              <a:rPr lang="en-US" dirty="0"/>
              <a:t>Alright, buddy!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5DE6A68-582A-489A-83AF-A76A8202C623}" type="slidenum">
              <a:rPr lang="en-US" smtClean="0"/>
              <a:pPr/>
              <a:t>2</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619393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(Video plays.)</a:t>
            </a:r>
          </a:p>
          <a:p>
            <a:endParaRPr lang="en-US" u="sng" baseline="0" dirty="0"/>
          </a:p>
          <a:p>
            <a:r>
              <a:rPr lang="en-US" u="none" baseline="0" dirty="0"/>
              <a:t>Video Text</a:t>
            </a:r>
          </a:p>
          <a:p>
            <a:endParaRPr lang="en-US" b="1" baseline="0" dirty="0"/>
          </a:p>
          <a:p>
            <a:r>
              <a:rPr lang="en-US" b="1" baseline="0" dirty="0"/>
              <a:t>Webster: </a:t>
            </a:r>
            <a:r>
              <a:rPr lang="en-US" b="0" baseline="0" dirty="0"/>
              <a:t>You know what’s really cool? </a:t>
            </a:r>
            <a:r>
              <a:rPr lang="en-US" dirty="0"/>
              <a:t>Nettie and I have online email pen pals at our </a:t>
            </a:r>
            <a:r>
              <a:rPr lang="en-US" baseline="0" dirty="0"/>
              <a:t>school. </a:t>
            </a:r>
          </a:p>
          <a:p>
            <a:r>
              <a:rPr lang="en-US" b="1" baseline="0" dirty="0"/>
              <a:t>Nettie</a:t>
            </a:r>
            <a:r>
              <a:rPr lang="en-US" baseline="0" dirty="0"/>
              <a:t>: Yup! I have a pen pal who lives in San Diego, California. </a:t>
            </a:r>
            <a:endParaRPr lang="en-US" i="0" baseline="0" dirty="0"/>
          </a:p>
          <a:p>
            <a:r>
              <a:rPr lang="en-US" b="1" baseline="0" dirty="0"/>
              <a:t>Webster: </a:t>
            </a:r>
            <a:r>
              <a:rPr lang="en-US" baseline="0" dirty="0"/>
              <a:t>Was it weird meeting someone online for the first time instead of face-to-face?</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Nettie: </a:t>
            </a:r>
            <a:r>
              <a:rPr lang="en-US" b="0" baseline="0" dirty="0"/>
              <a:t>Well, it </a:t>
            </a:r>
            <a:r>
              <a:rPr lang="en-US" b="0" i="1" baseline="0" dirty="0"/>
              <a:t>was</a:t>
            </a:r>
            <a:r>
              <a:rPr lang="en-US" b="0" baseline="0" dirty="0"/>
              <a:t> </a:t>
            </a:r>
            <a:r>
              <a:rPr lang="en-US" baseline="0" dirty="0"/>
              <a:t>different. When you meet someone online, you don’t know really know them. You can’t see them </a:t>
            </a:r>
            <a:r>
              <a:rPr lang="en-US" u="none" baseline="0" dirty="0"/>
              <a:t>unless you’re using a webcam,</a:t>
            </a:r>
            <a:r>
              <a:rPr lang="en-US" baseline="0" dirty="0"/>
              <a:t> so you have to trust that they’re telling you the truth about who they are – their name, age, what they look like. So it’s always smart to follow some rules when meeting people online.</a:t>
            </a:r>
          </a:p>
          <a:p>
            <a:r>
              <a:rPr lang="en-US" b="1" baseline="0" dirty="0"/>
              <a:t>Webster: </a:t>
            </a:r>
            <a:r>
              <a:rPr lang="en-US" baseline="0" dirty="0"/>
              <a:t>Oh, yeah? What kind of rules?</a:t>
            </a:r>
          </a:p>
          <a:p>
            <a:r>
              <a:rPr lang="en-US" b="1" baseline="0" dirty="0"/>
              <a:t>Nettie:</a:t>
            </a:r>
            <a:r>
              <a:rPr lang="en-US" baseline="0" dirty="0"/>
              <a:t> Like being careful about sharing personal information. </a:t>
            </a:r>
          </a:p>
          <a:p>
            <a:r>
              <a:rPr lang="en-US" b="1" baseline="0" dirty="0"/>
              <a:t>Webster: </a:t>
            </a:r>
            <a:r>
              <a:rPr lang="en-US" baseline="0" dirty="0"/>
              <a:t>Oh! That’s a good one. When you’re getting to know someone new, they may ask a lot of questions. But that doesn’t mean you have to answer all of them. </a:t>
            </a:r>
          </a:p>
          <a:p>
            <a:r>
              <a:rPr lang="en-US" b="1" baseline="0" dirty="0"/>
              <a:t>Nettie: </a:t>
            </a:r>
            <a:r>
              <a:rPr lang="en-US" baseline="0" dirty="0"/>
              <a:t>That’s right. If anyone you meet online asks you something that makes you feel uncomfortable, you should stop talking to them and tell a trusted adult right away. </a:t>
            </a:r>
          </a:p>
          <a:p>
            <a:r>
              <a:rPr lang="en-US" b="1" baseline="0" dirty="0"/>
              <a:t>Webster: </a:t>
            </a:r>
            <a:r>
              <a:rPr lang="en-US" b="0" baseline="0" dirty="0"/>
              <a:t>Especially if they ask you to meet them face-to-face. </a:t>
            </a:r>
          </a:p>
          <a:p>
            <a:r>
              <a:rPr lang="en-US" b="1" baseline="0" dirty="0"/>
              <a:t>Nettie: </a:t>
            </a:r>
            <a:r>
              <a:rPr lang="en-US" b="0" baseline="0" dirty="0"/>
              <a:t>Because that’s something kids should never do. </a:t>
            </a:r>
          </a:p>
          <a:p>
            <a:endParaRPr lang="en-US" dirty="0"/>
          </a:p>
        </p:txBody>
      </p:sp>
      <p:sp>
        <p:nvSpPr>
          <p:cNvPr id="4" name="Slide Number Placeholder 3"/>
          <p:cNvSpPr>
            <a:spLocks noGrp="1"/>
          </p:cNvSpPr>
          <p:nvPr>
            <p:ph type="sldNum" sz="quarter" idx="10"/>
          </p:nvPr>
        </p:nvSpPr>
        <p:spPr/>
        <p:txBody>
          <a:bodyPr/>
          <a:lstStyle/>
          <a:p>
            <a:fld id="{D5DE6A68-582A-489A-83AF-A76A8202C623}" type="slidenum">
              <a:rPr lang="en-US" smtClean="0"/>
              <a:t>20</a:t>
            </a:fld>
            <a:endParaRPr lang="en-US"/>
          </a:p>
        </p:txBody>
      </p:sp>
    </p:spTree>
    <p:extLst>
      <p:ext uri="{BB962C8B-B14F-4D97-AF65-F5344CB8AC3E}">
        <p14:creationId xmlns:p14="http://schemas.microsoft.com/office/powerpoint/2010/main" val="4143516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That’s right, Nettie! That’s</a:t>
            </a:r>
            <a:r>
              <a:rPr lang="en-US" baseline="0" dirty="0"/>
              <a:t> why the third rule of Internet safety is </a:t>
            </a:r>
            <a:r>
              <a:rPr lang="en-US" b="0" baseline="0" dirty="0"/>
              <a:t>don’t meet face-to-face with anyone you first met online</a:t>
            </a:r>
            <a:r>
              <a:rPr lang="en-US" baseline="0" dirty="0"/>
              <a:t>. Because when you meet someone online, you don’t really know who they are. You have to trust that they’re telling the truth about themselves. While many people are honest online, some aren’t, so you have to be careful. And if someone is lying about who they are, they could be lying about other things as well. </a:t>
            </a:r>
            <a:r>
              <a:rPr lang="en-US" u="none" baseline="0" dirty="0"/>
              <a:t>And if anyone you meet online asks you to meet them face-to-face, say “No!” It’s risky to meet face-to-face with people you met online, even for adults. Kids should definitely refuse to meet them and tell a trusted adult.</a:t>
            </a:r>
          </a:p>
        </p:txBody>
      </p:sp>
      <p:sp>
        <p:nvSpPr>
          <p:cNvPr id="4" name="Slide Number Placeholder 3"/>
          <p:cNvSpPr>
            <a:spLocks noGrp="1"/>
          </p:cNvSpPr>
          <p:nvPr>
            <p:ph type="sldNum" sz="quarter" idx="10"/>
          </p:nvPr>
        </p:nvSpPr>
        <p:spPr/>
        <p:txBody>
          <a:bodyPr/>
          <a:lstStyle/>
          <a:p>
            <a:fld id="{D5DE6A68-582A-489A-83AF-A76A8202C623}" type="slidenum">
              <a:rPr lang="en-US" smtClean="0"/>
              <a:t>21</a:t>
            </a:fld>
            <a:endParaRPr lang="en-US"/>
          </a:p>
        </p:txBody>
      </p:sp>
    </p:spTree>
    <p:extLst>
      <p:ext uri="{BB962C8B-B14F-4D97-AF65-F5344CB8AC3E}">
        <p14:creationId xmlns:p14="http://schemas.microsoft.com/office/powerpoint/2010/main" val="3526860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1"/>
            <a:r>
              <a:rPr lang="en-US" dirty="0"/>
              <a:t>We’ve been learning how to be good digital citizens by keeping ourselves safer online, but another important part of that is using good manners online. This helps make the Internet a place where people can feel happy and safe. But some people don’t use good manners online. Instead, they choose to cyberbully. Cyberbullying is the opposite of being a good digital citizen. It’s using the Internet to be mean to other people. </a:t>
            </a:r>
          </a:p>
          <a:p>
            <a:pPr marL="0" lvl="1"/>
            <a:endParaRPr lang="en-US" dirty="0"/>
          </a:p>
          <a:p>
            <a:pPr marL="0" lvl="1"/>
            <a:r>
              <a:rPr lang="en-US" dirty="0"/>
              <a:t>Can you think of any examples of cyberbullying?</a:t>
            </a:r>
          </a:p>
          <a:p>
            <a:pPr marL="0" lvl="1"/>
            <a:endParaRPr lang="en-US" dirty="0"/>
          </a:p>
          <a:p>
            <a:pPr marL="0" lvl="1"/>
            <a:r>
              <a:rPr lang="en-US" b="1" dirty="0"/>
              <a:t>(Pause for audience response.) </a:t>
            </a:r>
          </a:p>
          <a:p>
            <a:pPr marL="0" lvl="1"/>
            <a:endParaRPr lang="en-US" dirty="0"/>
          </a:p>
          <a:p>
            <a:pPr marL="0" lvl="1"/>
            <a:r>
              <a:rPr lang="en-US" dirty="0"/>
              <a:t>Cyberbullying can also be:</a:t>
            </a:r>
          </a:p>
          <a:p>
            <a:pPr marL="0" lvl="1"/>
            <a:r>
              <a:rPr lang="en-US" dirty="0"/>
              <a:t>Someone leaving mean comments on social media, such as Facebook, Twitter, or Instagram.</a:t>
            </a:r>
          </a:p>
          <a:p>
            <a:pPr marL="0" lvl="1"/>
            <a:r>
              <a:rPr lang="en-US" dirty="0"/>
              <a:t>Players in an online game deciding to gang up on another player and not let them participate.</a:t>
            </a:r>
          </a:p>
          <a:p>
            <a:pPr marL="0" lvl="1"/>
            <a:r>
              <a:rPr lang="en-US" dirty="0"/>
              <a:t>Stealing someone’s online identity and using it to post comments in their name.</a:t>
            </a:r>
          </a:p>
          <a:p>
            <a:pPr marL="0" lvl="1"/>
            <a:endParaRPr lang="en-US" dirty="0"/>
          </a:p>
          <a:p>
            <a:pPr marL="0" lvl="1"/>
            <a:r>
              <a:rPr lang="en-US" dirty="0"/>
              <a:t>How do you think you would feel if you were cyberbullied? </a:t>
            </a:r>
          </a:p>
          <a:p>
            <a:pPr marL="0" lvl="1"/>
            <a:endParaRPr lang="en-US" dirty="0"/>
          </a:p>
          <a:p>
            <a:pPr marL="0" lvl="1"/>
            <a:r>
              <a:rPr lang="en-US" b="1" dirty="0"/>
              <a:t>(Pause for audience response.) </a:t>
            </a:r>
          </a:p>
          <a:p>
            <a:pPr marL="0" lvl="1"/>
            <a:endParaRPr lang="en-US" dirty="0"/>
          </a:p>
          <a:p>
            <a:pPr marL="0" lvl="1"/>
            <a:r>
              <a:rPr lang="en-US" dirty="0"/>
              <a:t>Some kids aren’t that bothered by cyberbullying, but it makes others feel scared, sad and lonely. It can even make them afraid to go online or to school. If you’re ever thinking about cyberbullying someone, imagine if it was happening to you. How would you feel? Do you really want to be responsible for hurting someone else?</a:t>
            </a:r>
          </a:p>
        </p:txBody>
      </p:sp>
      <p:sp>
        <p:nvSpPr>
          <p:cNvPr id="4" name="Slide Number Placeholder 3"/>
          <p:cNvSpPr>
            <a:spLocks noGrp="1"/>
          </p:cNvSpPr>
          <p:nvPr>
            <p:ph type="sldNum" sz="quarter" idx="10"/>
          </p:nvPr>
        </p:nvSpPr>
        <p:spPr/>
        <p:txBody>
          <a:bodyPr/>
          <a:lstStyle/>
          <a:p>
            <a:fld id="{D5DE6A68-582A-489A-83AF-A76A8202C623}" type="slidenum">
              <a:rPr lang="en-US" smtClean="0"/>
              <a:pPr/>
              <a:t>22</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05214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That’s why you shouldn’t participate in cyberbullying. Instead, focus on being a good digital citizen when you’re talking to people online. You can do that by respecting the people you game, text and chat with.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When you’re online, you should: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Use nice language and say kind things. </a:t>
            </a:r>
          </a:p>
          <a:p>
            <a:pPr marL="171450" lvl="0" indent="-171450">
              <a:buFont typeface="Arial" panose="020B0604020202020204" pitchFamily="34" charset="0"/>
              <a:buChar char="•"/>
            </a:pPr>
            <a:r>
              <a:rPr lang="en-US" dirty="0"/>
              <a:t>Not type in all caps because that means yelling online.</a:t>
            </a:r>
          </a:p>
          <a:p>
            <a:pPr marL="171450" lvl="0" indent="-171450">
              <a:buFont typeface="Arial" panose="020B0604020202020204" pitchFamily="34" charset="0"/>
              <a:buChar char="•"/>
            </a:pPr>
            <a:r>
              <a:rPr lang="en-US" dirty="0"/>
              <a:t>Use </a:t>
            </a:r>
            <a:r>
              <a:rPr lang="en-US" dirty="0" err="1"/>
              <a:t>emojis</a:t>
            </a:r>
            <a:r>
              <a:rPr lang="en-US" dirty="0"/>
              <a:t> – the smiley faces -- to help people understand how you feel. If you make a joke for example, use a smiley face to show that you are joking and not trying to be mean.</a:t>
            </a:r>
          </a:p>
          <a:p>
            <a:pPr marL="171450" lvl="0" indent="-171450">
              <a:buFont typeface="Arial" panose="020B0604020202020204" pitchFamily="34" charset="0"/>
              <a:buChar char="•"/>
            </a:pPr>
            <a:r>
              <a:rPr lang="en-US" dirty="0"/>
              <a:t>Not spread rumors or make negative comments on someone’s video or social media.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Unfortunately, just because you’re polite to others online doesn’t always mean they’ll be polite to you. </a:t>
            </a:r>
          </a:p>
        </p:txBody>
      </p:sp>
      <p:sp>
        <p:nvSpPr>
          <p:cNvPr id="4" name="Slide Number Placeholder 3"/>
          <p:cNvSpPr>
            <a:spLocks noGrp="1"/>
          </p:cNvSpPr>
          <p:nvPr>
            <p:ph type="sldNum" sz="quarter" idx="10"/>
          </p:nvPr>
        </p:nvSpPr>
        <p:spPr/>
        <p:txBody>
          <a:bodyPr/>
          <a:lstStyle/>
          <a:p>
            <a:fld id="{D5DE6A68-582A-489A-83AF-A76A8202C623}" type="slidenum">
              <a:rPr lang="en-US" smtClean="0"/>
              <a:t>23</a:t>
            </a:fld>
            <a:endParaRPr lang="en-US"/>
          </a:p>
        </p:txBody>
      </p:sp>
    </p:spTree>
    <p:extLst>
      <p:ext uri="{BB962C8B-B14F-4D97-AF65-F5344CB8AC3E}">
        <p14:creationId xmlns:p14="http://schemas.microsoft.com/office/powerpoint/2010/main" val="1945089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If you’re being cyberbullied, it may feel like there’s nothing you can do to make it stop. But you can’t give up! No one has the right to treat you badly online and you can take steps to help it stop. </a:t>
            </a:r>
          </a:p>
          <a:p>
            <a:pPr lvl="0"/>
            <a:endParaRPr lang="en-US" dirty="0"/>
          </a:p>
          <a:p>
            <a:pPr lvl="0"/>
            <a:r>
              <a:rPr lang="en-US" dirty="0"/>
              <a:t>If you’re being cyberbullied, you should:</a:t>
            </a:r>
          </a:p>
          <a:p>
            <a:pPr marL="171450" lvl="0" indent="-171450">
              <a:buFont typeface="Arial" panose="020B0604020202020204" pitchFamily="34" charset="0"/>
              <a:buChar char="•"/>
            </a:pPr>
            <a:r>
              <a:rPr lang="en-US" dirty="0"/>
              <a:t>Not respond or message back. Think about it. If you get a mean message and then you send a mean message, it’ll just keep going back and forth and won’t help make anything better. Choose to be the better person and don’t respond.  </a:t>
            </a:r>
          </a:p>
          <a:p>
            <a:pPr marL="171450" lvl="0" indent="-171450">
              <a:buFont typeface="Arial" panose="020B0604020202020204" pitchFamily="34" charset="0"/>
              <a:buChar char="•"/>
            </a:pPr>
            <a:r>
              <a:rPr lang="en-US" dirty="0"/>
              <a:t>Ask a trusted adult like a parent or a teacher if you should save the messages. For example, if it’s a mean text message or email, don’t delete it. Show it to your trusted adult and ask what you should do with it first.</a:t>
            </a:r>
          </a:p>
          <a:p>
            <a:pPr marL="171450" lvl="0" indent="-171450">
              <a:buFont typeface="Arial" panose="020B0604020202020204" pitchFamily="34" charset="0"/>
              <a:buChar char="•"/>
            </a:pPr>
            <a:r>
              <a:rPr lang="en-US" dirty="0"/>
              <a:t>Report to the website or app where you are being bullied. You may need to show them any saved emails and messages so they can see what’s been happening. </a:t>
            </a:r>
          </a:p>
          <a:p>
            <a:pPr marL="171450" lvl="0" indent="-171450">
              <a:buFont typeface="Arial" panose="020B0604020202020204" pitchFamily="34" charset="0"/>
              <a:buChar char="•"/>
            </a:pPr>
            <a:r>
              <a:rPr lang="en-US" dirty="0"/>
              <a:t>Tell a trusted adult. Your trusted adult can help you save the messages, report the cyberbullying to the website or app, and get new accounts or phone numbers. You can also talk to your trusted adult about how being cyberbullied made you feel – sad, mad, hurt or angry. They can help you figure out ways to feel better.</a:t>
            </a:r>
          </a:p>
          <a:p>
            <a:endParaRPr lang="en-US" dirty="0"/>
          </a:p>
        </p:txBody>
      </p:sp>
      <p:sp>
        <p:nvSpPr>
          <p:cNvPr id="4" name="Slide Number Placeholder 3"/>
          <p:cNvSpPr>
            <a:spLocks noGrp="1"/>
          </p:cNvSpPr>
          <p:nvPr>
            <p:ph type="sldNum" sz="quarter" idx="10"/>
          </p:nvPr>
        </p:nvSpPr>
        <p:spPr/>
        <p:txBody>
          <a:bodyPr/>
          <a:lstStyle/>
          <a:p>
            <a:fld id="{D5DE6A68-582A-489A-83AF-A76A8202C623}" type="slidenum">
              <a:rPr lang="en-US" smtClean="0"/>
              <a:pPr/>
              <a:t>24</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625624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t>
            </a:r>
            <a:r>
              <a:rPr lang="en-US" dirty="0"/>
              <a:t>steps </a:t>
            </a:r>
            <a:r>
              <a:rPr lang="en-US" baseline="0" dirty="0"/>
              <a:t>can help you stop the cyberbullying, but what if you’re not the person being cyberbullied? What if you’re a </a:t>
            </a:r>
            <a:r>
              <a:rPr lang="en-US" b="0" i="1" baseline="0" dirty="0"/>
              <a:t>bystander</a:t>
            </a:r>
            <a:r>
              <a:rPr lang="en-US" baseline="0" dirty="0"/>
              <a:t>? A bystander is someone who isn’t cyberbullying or being cyberbullied, but knows that it’s happening. For example, you’re playing an online game and see that someone is constantly being called names. Or, you visit a page where a friend has posted a video and see that someone is leaving mean comments. </a:t>
            </a:r>
          </a:p>
          <a:p>
            <a:endParaRPr lang="en-US" baseline="0" dirty="0"/>
          </a:p>
          <a:p>
            <a:r>
              <a:rPr lang="en-US" u="none" baseline="0" dirty="0"/>
              <a:t>Let’s check in with Nettie and Webster for some advice about how to be a helpful bystander.</a:t>
            </a:r>
          </a:p>
          <a:p>
            <a:endParaRPr lang="en-US" baseline="0" dirty="0"/>
          </a:p>
          <a:p>
            <a:r>
              <a:rPr lang="en-US" b="1" i="0" baseline="0" dirty="0"/>
              <a:t>(Click to play video.)</a:t>
            </a:r>
            <a:endParaRPr lang="en-US" b="1" i="0" dirty="0"/>
          </a:p>
        </p:txBody>
      </p:sp>
      <p:sp>
        <p:nvSpPr>
          <p:cNvPr id="4" name="Slide Number Placeholder 3"/>
          <p:cNvSpPr>
            <a:spLocks noGrp="1"/>
          </p:cNvSpPr>
          <p:nvPr>
            <p:ph type="sldNum" sz="quarter" idx="10"/>
          </p:nvPr>
        </p:nvSpPr>
        <p:spPr/>
        <p:txBody>
          <a:bodyPr/>
          <a:lstStyle/>
          <a:p>
            <a:fld id="{D5DE6A68-582A-489A-83AF-A76A8202C623}" type="slidenum">
              <a:rPr lang="en-US" smtClean="0"/>
              <a:t>25</a:t>
            </a:fld>
            <a:endParaRPr lang="en-US"/>
          </a:p>
        </p:txBody>
      </p:sp>
    </p:spTree>
    <p:extLst>
      <p:ext uri="{BB962C8B-B14F-4D97-AF65-F5344CB8AC3E}">
        <p14:creationId xmlns:p14="http://schemas.microsoft.com/office/powerpoint/2010/main" val="1464246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1"/>
            <a:r>
              <a:rPr lang="en-US" b="1" dirty="0"/>
              <a:t>(Video plays.)</a:t>
            </a:r>
          </a:p>
          <a:p>
            <a:pPr marL="0" lvl="1"/>
            <a:endParaRPr lang="en-US" dirty="0"/>
          </a:p>
          <a:p>
            <a:pPr marL="0" lvl="1"/>
            <a:r>
              <a:rPr lang="en-US" u="none" dirty="0"/>
              <a:t>Video Text</a:t>
            </a:r>
          </a:p>
          <a:p>
            <a:pPr marL="0" lvl="1"/>
            <a:endParaRPr lang="en-US" b="1" dirty="0"/>
          </a:p>
          <a:p>
            <a:pPr marL="0" lvl="1"/>
            <a:r>
              <a:rPr lang="en-US" b="1" dirty="0"/>
              <a:t>Nettie: </a:t>
            </a:r>
            <a:r>
              <a:rPr lang="en-US" dirty="0"/>
              <a:t>A bystander is someone who stands by when someone else is being cyberbullied.</a:t>
            </a:r>
          </a:p>
          <a:p>
            <a:pPr marL="0" lvl="1"/>
            <a:r>
              <a:rPr lang="en-US" b="1" dirty="0"/>
              <a:t>Webster: </a:t>
            </a:r>
            <a:r>
              <a:rPr lang="en-US" dirty="0"/>
              <a:t>I’ve definitely been a bystander. Once a cyberbully started picking on one of my friends in an online game. He tried to get everyone in the game to ignore my friend and keep him from playing.</a:t>
            </a:r>
          </a:p>
          <a:p>
            <a:pPr marL="0" lvl="1"/>
            <a:r>
              <a:rPr lang="en-US" b="1" dirty="0"/>
              <a:t>Nettie: </a:t>
            </a:r>
            <a:r>
              <a:rPr lang="en-US" dirty="0"/>
              <a:t>That’s terrible! What did you do?</a:t>
            </a:r>
          </a:p>
          <a:p>
            <a:pPr marL="0" lvl="1"/>
            <a:r>
              <a:rPr lang="en-US" b="1" dirty="0"/>
              <a:t>Webster: </a:t>
            </a:r>
            <a:r>
              <a:rPr lang="en-US" dirty="0"/>
              <a:t>I asked the other gamers to think about how they would feel if they were cyberbullied. Everybody agreed we wouldn’t like it. So why do it to someone else? </a:t>
            </a:r>
          </a:p>
          <a:p>
            <a:pPr marL="0" lvl="1"/>
            <a:r>
              <a:rPr lang="en-US" b="1" dirty="0"/>
              <a:t>Nettie: </a:t>
            </a:r>
            <a:r>
              <a:rPr lang="en-US" dirty="0"/>
              <a:t>Good idea, Webster. You should treat people online how you want to be treated. </a:t>
            </a:r>
          </a:p>
          <a:p>
            <a:pPr marL="0" lvl="1"/>
            <a:r>
              <a:rPr lang="en-US" b="1" dirty="0"/>
              <a:t>Webster: </a:t>
            </a:r>
            <a:r>
              <a:rPr lang="en-US" dirty="0"/>
              <a:t>Thanks! I also told </a:t>
            </a:r>
            <a:r>
              <a:rPr lang="en-US" dirty="0" err="1"/>
              <a:t>Clicky</a:t>
            </a:r>
            <a:r>
              <a:rPr lang="en-US" dirty="0"/>
              <a:t> what happened and he helped me report it to the game website. </a:t>
            </a:r>
          </a:p>
          <a:p>
            <a:pPr marL="0" lvl="1"/>
            <a:r>
              <a:rPr lang="en-US" b="1" dirty="0"/>
              <a:t>Nettie: </a:t>
            </a:r>
            <a:r>
              <a:rPr lang="en-US" dirty="0"/>
              <a:t>When one of my friends was being cyberbullied, I told a teacher. I wanted my friend to know I cared. </a:t>
            </a:r>
          </a:p>
          <a:p>
            <a:pPr marL="0" lvl="1"/>
            <a:r>
              <a:rPr lang="en-US" b="1" dirty="0"/>
              <a:t>Webster: </a:t>
            </a:r>
            <a:r>
              <a:rPr lang="en-US" dirty="0"/>
              <a:t>Oh, yeah! That’s important. I showed my friend I cared by leaving nice comments on his page. </a:t>
            </a:r>
          </a:p>
          <a:p>
            <a:pPr marL="0" lvl="1"/>
            <a:r>
              <a:rPr lang="en-US" b="1" dirty="0"/>
              <a:t>Nettie: </a:t>
            </a:r>
            <a:r>
              <a:rPr lang="en-US" dirty="0"/>
              <a:t>That’s great! Kids who are being cyberbullied need to know they aren’t alone online.</a:t>
            </a:r>
          </a:p>
          <a:p>
            <a:pPr marL="0" lvl="1"/>
            <a:r>
              <a:rPr lang="en-US" b="1" dirty="0"/>
              <a:t>Webster: </a:t>
            </a:r>
            <a:r>
              <a:rPr lang="en-US" dirty="0"/>
              <a:t>Or offline. That’s why I walked with him in the hallway and sat with him at lunch, too.</a:t>
            </a:r>
          </a:p>
          <a:p>
            <a:pPr marL="0" lvl="1"/>
            <a:r>
              <a:rPr lang="en-US" b="1" dirty="0"/>
              <a:t>Nettie: </a:t>
            </a:r>
            <a:r>
              <a:rPr lang="en-US" dirty="0"/>
              <a:t>Sounds like you really stood up for your classmate. Good job, Webster!</a:t>
            </a:r>
          </a:p>
          <a:p>
            <a:pPr marL="0" lvl="1"/>
            <a:r>
              <a:rPr lang="en-US" b="1" dirty="0"/>
              <a:t>Webster: </a:t>
            </a:r>
            <a:r>
              <a:rPr lang="en-US" dirty="0"/>
              <a:t>Thanks, Nettie. But I just did what any good digital citizen would do!</a:t>
            </a:r>
          </a:p>
        </p:txBody>
      </p:sp>
      <p:sp>
        <p:nvSpPr>
          <p:cNvPr id="4" name="Slide Number Placeholder 3"/>
          <p:cNvSpPr>
            <a:spLocks noGrp="1"/>
          </p:cNvSpPr>
          <p:nvPr>
            <p:ph type="sldNum" sz="quarter" idx="10"/>
          </p:nvPr>
        </p:nvSpPr>
        <p:spPr/>
        <p:txBody>
          <a:bodyPr/>
          <a:lstStyle/>
          <a:p>
            <a:fld id="{D5DE6A68-582A-489A-83AF-A76A8202C623}" type="slidenum">
              <a:rPr lang="en-US" smtClean="0"/>
              <a:pPr/>
              <a:t>26</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13106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1"/>
            <a:r>
              <a:rPr lang="en-US" dirty="0"/>
              <a:t>How about you? Can any of you in the audience help me think of some things that bystanders can do to support friends who are being cyberbullied? </a:t>
            </a:r>
          </a:p>
          <a:p>
            <a:endParaRPr lang="en-US" dirty="0"/>
          </a:p>
          <a:p>
            <a:r>
              <a:rPr lang="en-US" b="1" dirty="0"/>
              <a:t>(Pause for audience response. Possible responses include supporting the person being bullied by: sitting next to them at lunch; leaving kind comments on their pages; standing up for them online against the bullying if they feel comfortable; reporting to a trusted adult; reporting to the website/app.)</a:t>
            </a:r>
          </a:p>
          <a:p>
            <a:endParaRPr lang="en-US" dirty="0"/>
          </a:p>
          <a:p>
            <a:pPr marL="0" lvl="1"/>
            <a:r>
              <a:rPr lang="en-US" dirty="0"/>
              <a:t>Good ideas! It may feel scary to stand up to a cyberbully. You may be worried they’ll start bullying you. But think about it: if no one says anything about the cyberbullying, then it will just keep happening. When you stand up to cyberbullying, you may help other kids be brave enough to stand up against it, too. That’s why the fourth rule of Internet safety is a reminder to be a good digital citizen: I will always use good netiquette and not be rude or mean online. </a:t>
            </a:r>
          </a:p>
        </p:txBody>
      </p:sp>
      <p:sp>
        <p:nvSpPr>
          <p:cNvPr id="4" name="Slide Number Placeholder 3"/>
          <p:cNvSpPr>
            <a:spLocks noGrp="1"/>
          </p:cNvSpPr>
          <p:nvPr>
            <p:ph type="sldNum" sz="quarter" idx="10"/>
          </p:nvPr>
        </p:nvSpPr>
        <p:spPr/>
        <p:txBody>
          <a:bodyPr/>
          <a:lstStyle/>
          <a:p>
            <a:fld id="{D5DE6A68-582A-489A-83AF-A76A8202C623}" type="slidenum">
              <a:rPr lang="en-US" smtClean="0"/>
              <a:pPr/>
              <a:t>27</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83267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1391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That’s</a:t>
            </a:r>
            <a:r>
              <a:rPr lang="en-US" baseline="0" dirty="0"/>
              <a:t> the last of the four rules – but let’s go over them one more time.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lvl="0" indent="0">
              <a:buFont typeface="+mj-lt"/>
              <a:buNone/>
            </a:pPr>
            <a:r>
              <a:rPr lang="en-US" dirty="0"/>
              <a:t>The first rule is,</a:t>
            </a:r>
            <a:r>
              <a:rPr lang="en-US" baseline="0" dirty="0"/>
              <a:t> </a:t>
            </a:r>
            <a:r>
              <a:rPr lang="en-US" b="0" i="0" baseline="0" dirty="0"/>
              <a:t>repeat after me, </a:t>
            </a:r>
          </a:p>
          <a:p>
            <a:pPr marL="0" lvl="0" indent="0">
              <a:buFont typeface="+mj-lt"/>
              <a:buNone/>
            </a:pPr>
            <a:endParaRPr lang="en-US" dirty="0"/>
          </a:p>
          <a:p>
            <a:pPr marL="0" lvl="0" indent="0">
              <a:buFont typeface="+mj-lt"/>
              <a:buNone/>
            </a:pPr>
            <a:r>
              <a:rPr lang="en-US" dirty="0"/>
              <a:t>I will </a:t>
            </a:r>
            <a:r>
              <a:rPr lang="en-US" b="1" dirty="0"/>
              <a:t>(Pause, they repeat.)</a:t>
            </a:r>
            <a:br>
              <a:rPr lang="en-US" dirty="0"/>
            </a:br>
            <a:r>
              <a:rPr lang="en-US" dirty="0"/>
              <a:t> tell my trusted adult </a:t>
            </a:r>
            <a:r>
              <a:rPr lang="en-US" b="1" dirty="0"/>
              <a:t>(Pause, they repeat.)</a:t>
            </a:r>
            <a:br>
              <a:rPr lang="en-US" dirty="0"/>
            </a:br>
            <a:r>
              <a:rPr lang="en-US" dirty="0"/>
              <a:t> if anything makes me feel sad, scared or confused.</a:t>
            </a:r>
            <a:r>
              <a:rPr lang="en-US" baseline="0" dirty="0"/>
              <a:t> </a:t>
            </a:r>
            <a:r>
              <a:rPr lang="en-US" b="1" dirty="0"/>
              <a:t>(Pause, they repeat.)</a:t>
            </a:r>
            <a:br>
              <a:rPr lang="en-US" baseline="0" dirty="0"/>
            </a:br>
            <a:br>
              <a:rPr lang="en-US" baseline="0" dirty="0"/>
            </a:br>
            <a:r>
              <a:rPr lang="en-US" dirty="0"/>
              <a:t>Can anyone remember</a:t>
            </a:r>
            <a:r>
              <a:rPr lang="en-US" baseline="0" dirty="0"/>
              <a:t> what else they should do if they see something upsetting online?</a:t>
            </a:r>
          </a:p>
          <a:p>
            <a:pPr marL="0" lvl="0" indent="0">
              <a:buFont typeface="+mj-lt"/>
              <a:buNone/>
            </a:pPr>
            <a:r>
              <a:rPr lang="en-US" i="1" baseline="0" dirty="0"/>
              <a:t> </a:t>
            </a:r>
          </a:p>
          <a:p>
            <a:pPr marL="0" lvl="0" indent="0">
              <a:buFont typeface="+mj-lt"/>
              <a:buNone/>
            </a:pPr>
            <a:r>
              <a:rPr lang="en-US" b="1" i="0" u="none" baseline="0" dirty="0"/>
              <a:t>(Pause for audience response. </a:t>
            </a:r>
            <a:r>
              <a:rPr lang="en-US" b="1" i="0" u="none" baseline="0"/>
              <a:t>Answer: </a:t>
            </a:r>
            <a:r>
              <a:rPr lang="en-US" b="1" i="0" u="none" baseline="0" dirty="0"/>
              <a:t>Turn off the monitor, close the window or hit the back button.)</a:t>
            </a:r>
            <a:endParaRPr lang="en-US" b="1" i="0" u="none" dirty="0"/>
          </a:p>
          <a:p>
            <a:pPr marL="0" lvl="0" indent="0">
              <a:buFont typeface="+mj-lt"/>
              <a:buNone/>
            </a:pPr>
            <a:endParaRPr lang="en-US" dirty="0"/>
          </a:p>
          <a:p>
            <a:pPr marL="0" lvl="0" indent="0">
              <a:buFont typeface="+mj-lt"/>
              <a:buNone/>
            </a:pPr>
            <a:r>
              <a:rPr lang="en-US" dirty="0"/>
              <a:t>The second rule is</a:t>
            </a:r>
            <a:r>
              <a:rPr lang="en-US" baseline="0" dirty="0"/>
              <a:t> – </a:t>
            </a:r>
            <a:br>
              <a:rPr lang="en-US" baseline="0" dirty="0"/>
            </a:br>
            <a:r>
              <a:rPr lang="en-US" dirty="0"/>
              <a:t>I will </a:t>
            </a:r>
            <a:r>
              <a:rPr lang="en-US" b="1" dirty="0"/>
              <a:t>(Pause, they repeat.)</a:t>
            </a:r>
            <a:br>
              <a:rPr lang="en-US" dirty="0"/>
            </a:br>
            <a:r>
              <a:rPr lang="en-US" dirty="0"/>
              <a:t>ask my trusted adult </a:t>
            </a:r>
            <a:r>
              <a:rPr lang="en-US" b="1" dirty="0"/>
              <a:t>(Pause, they repeat.)</a:t>
            </a:r>
            <a:br>
              <a:rPr lang="en-US" dirty="0"/>
            </a:br>
            <a:r>
              <a:rPr lang="en-US" dirty="0"/>
              <a:t> before sharing information </a:t>
            </a:r>
            <a:r>
              <a:rPr lang="en-US" b="1" dirty="0"/>
              <a:t>(Pause, they repeat.)</a:t>
            </a:r>
            <a:br>
              <a:rPr lang="en-US" dirty="0"/>
            </a:br>
            <a:r>
              <a:rPr lang="en-US" dirty="0"/>
              <a:t> like my name, address and phone number.</a:t>
            </a:r>
            <a:r>
              <a:rPr lang="en-US" b="1" dirty="0"/>
              <a:t> (Pause, they repeat.)</a:t>
            </a:r>
            <a:br>
              <a:rPr lang="en-US" dirty="0"/>
            </a:br>
            <a:br>
              <a:rPr lang="en-US" dirty="0"/>
            </a:br>
            <a:r>
              <a:rPr lang="en-US" baseline="0" dirty="0"/>
              <a:t> </a:t>
            </a:r>
            <a:r>
              <a:rPr lang="en-US" dirty="0"/>
              <a:t>Can someone</a:t>
            </a:r>
            <a:r>
              <a:rPr lang="en-US" baseline="0" dirty="0"/>
              <a:t> give me an example of when they might want to share their personal information?</a:t>
            </a:r>
            <a:r>
              <a:rPr lang="en-US" dirty="0"/>
              <a:t> </a:t>
            </a:r>
          </a:p>
          <a:p>
            <a:pPr marL="0" lvl="0" indent="0">
              <a:buFont typeface="+mj-lt"/>
              <a:buNone/>
            </a:pPr>
            <a:endParaRPr lang="en-US" b="0" u="none" baseline="0" dirty="0"/>
          </a:p>
          <a:p>
            <a:pPr marL="0" lvl="0" indent="0">
              <a:buFont typeface="+mj-lt"/>
              <a:buNone/>
            </a:pPr>
            <a:r>
              <a:rPr lang="en-US" b="1" i="0" u="none" baseline="0" dirty="0"/>
              <a:t>(Pause for audience response. Answer: If you have your parent’s permission, you can share personal information online.)</a:t>
            </a:r>
            <a:endParaRPr lang="en-US" b="1" i="0" u="none" dirty="0"/>
          </a:p>
          <a:p>
            <a:pPr marL="0" lvl="0" indent="0">
              <a:buFont typeface="+mj-lt"/>
              <a:buNone/>
            </a:pPr>
            <a:endParaRPr lang="en-US" dirty="0"/>
          </a:p>
          <a:p>
            <a:pPr marL="0" lvl="0" indent="0">
              <a:buFont typeface="+mj-lt"/>
              <a:buNone/>
            </a:pPr>
            <a:r>
              <a:rPr lang="en-US" dirty="0"/>
              <a:t>The third</a:t>
            </a:r>
            <a:r>
              <a:rPr lang="en-US" baseline="0" dirty="0"/>
              <a:t> rule is –</a:t>
            </a:r>
          </a:p>
          <a:p>
            <a:pPr marL="0" lvl="0" indent="0">
              <a:buFont typeface="+mj-lt"/>
              <a:buNone/>
            </a:pPr>
            <a:r>
              <a:rPr lang="en-US" baseline="0" dirty="0"/>
              <a:t> </a:t>
            </a:r>
            <a:r>
              <a:rPr lang="en-US" dirty="0"/>
              <a:t>I will not </a:t>
            </a:r>
            <a:r>
              <a:rPr lang="en-US" b="1" dirty="0"/>
              <a:t>(Pause, they repeat.)</a:t>
            </a:r>
          </a:p>
          <a:p>
            <a:pPr marL="0" lvl="0" indent="0">
              <a:buFont typeface="+mj-lt"/>
              <a:buNone/>
            </a:pPr>
            <a:r>
              <a:rPr lang="en-US" dirty="0"/>
              <a:t>meet face-to-face </a:t>
            </a:r>
            <a:r>
              <a:rPr lang="en-US" b="1" dirty="0"/>
              <a:t>(Pause, they repeat.)</a:t>
            </a:r>
          </a:p>
          <a:p>
            <a:pPr marL="0" lvl="0" indent="0">
              <a:buFont typeface="+mj-lt"/>
              <a:buNone/>
            </a:pPr>
            <a:r>
              <a:rPr lang="en-US" dirty="0"/>
              <a:t> with anyone from the Internet. </a:t>
            </a:r>
            <a:r>
              <a:rPr lang="en-US" b="1" dirty="0"/>
              <a:t>(Pause, they repeat.)</a:t>
            </a:r>
          </a:p>
          <a:p>
            <a:pPr marL="0" lvl="0" indent="0">
              <a:buFont typeface="+mj-lt"/>
              <a:buNone/>
            </a:pPr>
            <a:endParaRPr lang="en-US" b="1" dirty="0"/>
          </a:p>
          <a:p>
            <a:pPr marL="0" lvl="0" indent="0">
              <a:buFont typeface="+mj-lt"/>
              <a:buNone/>
            </a:pPr>
            <a:r>
              <a:rPr lang="en-US" dirty="0"/>
              <a:t>Can anyone tell me why it’s a bad idea to meet face-to-face</a:t>
            </a:r>
            <a:r>
              <a:rPr lang="en-US" baseline="0" dirty="0"/>
              <a:t> with someone you first met online? </a:t>
            </a:r>
            <a:endParaRPr lang="en-US" b="1" u="none" baseline="0" dirty="0"/>
          </a:p>
          <a:p>
            <a:pPr marL="0" lvl="0" indent="0">
              <a:buFont typeface="+mj-lt"/>
              <a:buNone/>
            </a:pPr>
            <a:endParaRPr lang="en-US" b="1" u="none" baseline="0" dirty="0"/>
          </a:p>
          <a:p>
            <a:pPr marL="0" lvl="0" indent="0">
              <a:buFont typeface="+mj-lt"/>
              <a:buNone/>
            </a:pPr>
            <a:r>
              <a:rPr lang="en-US" b="1" i="0" u="none" baseline="0" dirty="0"/>
              <a:t>(Pause for student response. Answer: People may not tell the truth about themselves online.)</a:t>
            </a:r>
            <a:endParaRPr lang="en-US" b="1" i="0" u="none" dirty="0"/>
          </a:p>
          <a:p>
            <a:pPr marL="0" lvl="0" indent="0">
              <a:buFont typeface="+mj-lt"/>
              <a:buNone/>
            </a:pPr>
            <a:br>
              <a:rPr lang="en-US" dirty="0"/>
            </a:br>
            <a:r>
              <a:rPr lang="en-US" dirty="0"/>
              <a:t> The fourth rule is</a:t>
            </a:r>
            <a:r>
              <a:rPr lang="en-US" baseline="0" dirty="0"/>
              <a:t> –</a:t>
            </a:r>
            <a:br>
              <a:rPr lang="en-US" baseline="0" dirty="0"/>
            </a:br>
            <a:r>
              <a:rPr lang="en-US" baseline="0" dirty="0"/>
              <a:t> </a:t>
            </a:r>
            <a:r>
              <a:rPr lang="en-US" dirty="0"/>
              <a:t>I will always </a:t>
            </a:r>
            <a:r>
              <a:rPr lang="en-US" b="1" dirty="0"/>
              <a:t>(Pause, they repeat.)</a:t>
            </a:r>
          </a:p>
          <a:p>
            <a:pPr marL="0" lvl="0" indent="0">
              <a:buFont typeface="+mj-lt"/>
              <a:buNone/>
            </a:pPr>
            <a:r>
              <a:rPr lang="en-US" dirty="0"/>
              <a:t>use good netiquette</a:t>
            </a:r>
            <a:r>
              <a:rPr lang="en-US" b="1" dirty="0"/>
              <a:t>(Pause, they repeat.)</a:t>
            </a:r>
          </a:p>
          <a:p>
            <a:pPr marL="0" lvl="0" indent="0">
              <a:buFont typeface="+mj-lt"/>
              <a:buNone/>
            </a:pPr>
            <a:r>
              <a:rPr lang="en-US" dirty="0"/>
              <a:t> and not be rude or mean online.</a:t>
            </a:r>
            <a:r>
              <a:rPr lang="en-US" baseline="0" dirty="0"/>
              <a:t> </a:t>
            </a:r>
            <a:r>
              <a:rPr lang="en-US" b="1" dirty="0"/>
              <a:t>(Pause, they repeat.) </a:t>
            </a:r>
            <a:br>
              <a:rPr lang="en-US" b="1" dirty="0"/>
            </a:br>
            <a:br>
              <a:rPr lang="en-US" b="1" dirty="0"/>
            </a:br>
            <a:r>
              <a:rPr lang="en-US" dirty="0"/>
              <a:t>Can someone</a:t>
            </a:r>
            <a:r>
              <a:rPr lang="en-US" baseline="0" dirty="0"/>
              <a:t> give me an example of what advice they would give a friend to keep them from cyberbullying someone? </a:t>
            </a:r>
          </a:p>
          <a:p>
            <a:pPr marL="0" lvl="0" indent="0">
              <a:buFont typeface="+mj-lt"/>
              <a:buNone/>
            </a:pPr>
            <a:endParaRPr lang="en-US" b="0" u="none" baseline="0" dirty="0"/>
          </a:p>
          <a:p>
            <a:pPr marL="0" lvl="0" indent="0">
              <a:buFont typeface="+mj-lt"/>
              <a:buNone/>
            </a:pPr>
            <a:r>
              <a:rPr lang="en-US" b="1" i="0" u="none" baseline="0" dirty="0"/>
              <a:t>(Pause for audience response. Answer: Always treat others with respect online.)</a:t>
            </a:r>
            <a:endParaRPr lang="en-US" b="1" i="0" u="none" dirty="0"/>
          </a:p>
          <a:p>
            <a:endParaRPr lang="en-US" dirty="0"/>
          </a:p>
          <a:p>
            <a:r>
              <a:rPr lang="en-US" dirty="0"/>
              <a:t>Great!</a:t>
            </a:r>
            <a:r>
              <a:rPr lang="en-US" baseline="0" dirty="0"/>
              <a:t> Now that we’ve reviewed the rules, let’s see if our friends have anything to say before we finish for the day. </a:t>
            </a:r>
          </a:p>
          <a:p>
            <a:endParaRPr lang="en-US" b="0" i="1" baseline="0" dirty="0"/>
          </a:p>
          <a:p>
            <a:r>
              <a:rPr lang="en-US" b="1" i="0" baseline="0" dirty="0"/>
              <a:t>(Click to play video.)</a:t>
            </a:r>
            <a:endParaRPr lang="en-US" b="1" i="0" dirty="0"/>
          </a:p>
        </p:txBody>
      </p:sp>
      <p:sp>
        <p:nvSpPr>
          <p:cNvPr id="4" name="Slide Number Placeholder 3"/>
          <p:cNvSpPr>
            <a:spLocks noGrp="1"/>
          </p:cNvSpPr>
          <p:nvPr>
            <p:ph type="sldNum" sz="quarter" idx="10"/>
          </p:nvPr>
        </p:nvSpPr>
        <p:spPr/>
        <p:txBody>
          <a:bodyPr/>
          <a:lstStyle/>
          <a:p>
            <a:fld id="{D5DE6A68-582A-489A-83AF-A76A8202C623}" type="slidenum">
              <a:rPr lang="en-US" smtClean="0"/>
              <a:t>28</a:t>
            </a:fld>
            <a:endParaRPr lang="en-US"/>
          </a:p>
        </p:txBody>
      </p:sp>
    </p:spTree>
    <p:extLst>
      <p:ext uri="{BB962C8B-B14F-4D97-AF65-F5344CB8AC3E}">
        <p14:creationId xmlns:p14="http://schemas.microsoft.com/office/powerpoint/2010/main" val="3278164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(Video plays.)</a:t>
            </a:r>
          </a:p>
          <a:p>
            <a:endParaRPr lang="en-US" b="1" dirty="0"/>
          </a:p>
          <a:p>
            <a:r>
              <a:rPr lang="en-US" u="none" dirty="0"/>
              <a:t>Video Text</a:t>
            </a:r>
          </a:p>
          <a:p>
            <a:endParaRPr lang="en-US" b="1" dirty="0"/>
          </a:p>
          <a:p>
            <a:r>
              <a:rPr lang="en-US" b="1" dirty="0"/>
              <a:t>Clicky: </a:t>
            </a:r>
            <a:r>
              <a:rPr lang="en-US" dirty="0"/>
              <a:t>You two did a great job today. </a:t>
            </a:r>
          </a:p>
          <a:p>
            <a:r>
              <a:rPr lang="en-US" b="1" dirty="0"/>
              <a:t>Nettie: </a:t>
            </a:r>
            <a:r>
              <a:rPr lang="en-US" dirty="0"/>
              <a:t>Thanks! It was great meeting all of you and talking about Internet safety.</a:t>
            </a:r>
          </a:p>
          <a:p>
            <a:r>
              <a:rPr lang="en-US" b="1" dirty="0"/>
              <a:t>Webster: </a:t>
            </a:r>
            <a:r>
              <a:rPr lang="en-US" dirty="0"/>
              <a:t>Yeah! We had so much fun. </a:t>
            </a:r>
          </a:p>
          <a:p>
            <a:r>
              <a:rPr lang="en-US" b="1" dirty="0"/>
              <a:t>Nettie: </a:t>
            </a:r>
            <a:r>
              <a:rPr lang="en-US" dirty="0"/>
              <a:t>We learned how to UYN…</a:t>
            </a:r>
          </a:p>
          <a:p>
            <a:r>
              <a:rPr lang="en-US" b="1" dirty="0"/>
              <a:t>Webster: </a:t>
            </a:r>
            <a:r>
              <a:rPr lang="en-US" dirty="0"/>
              <a:t>Use Your </a:t>
            </a:r>
            <a:r>
              <a:rPr lang="en-US" dirty="0" err="1"/>
              <a:t>NetSmartz</a:t>
            </a:r>
            <a:r>
              <a:rPr lang="en-US" dirty="0"/>
              <a:t>! </a:t>
            </a:r>
          </a:p>
          <a:p>
            <a:r>
              <a:rPr lang="en-US" b="1" dirty="0"/>
              <a:t>Nettie: </a:t>
            </a:r>
            <a:r>
              <a:rPr lang="en-US" dirty="0"/>
              <a:t>When you’re online.</a:t>
            </a:r>
          </a:p>
          <a:p>
            <a:r>
              <a:rPr lang="en-US" b="1" dirty="0" err="1"/>
              <a:t>Clicky</a:t>
            </a:r>
            <a:r>
              <a:rPr lang="en-US" b="1" dirty="0"/>
              <a:t>: </a:t>
            </a:r>
            <a:r>
              <a:rPr lang="en-US" dirty="0"/>
              <a:t>If you follow the four rules of Internet safety, you can protect yourself and your friends. </a:t>
            </a:r>
          </a:p>
          <a:p>
            <a:r>
              <a:rPr lang="en-US" b="1" dirty="0"/>
              <a:t>Webster: </a:t>
            </a:r>
            <a:r>
              <a:rPr lang="en-US" dirty="0"/>
              <a:t>And make the Internet a better place for everyone! </a:t>
            </a:r>
          </a:p>
          <a:p>
            <a:r>
              <a:rPr lang="en-US" b="1" dirty="0"/>
              <a:t>Nettie: </a:t>
            </a:r>
            <a:r>
              <a:rPr lang="en-US" dirty="0"/>
              <a:t>You can learn more about how to UYN at NetSmartzKids.org. It’s got lots of fun games, videos, activities, and more. </a:t>
            </a:r>
          </a:p>
          <a:p>
            <a:r>
              <a:rPr lang="en-US" b="1" dirty="0"/>
              <a:t>Webster: </a:t>
            </a:r>
            <a:r>
              <a:rPr lang="en-US" dirty="0"/>
              <a:t>We hope to see you there! </a:t>
            </a:r>
          </a:p>
          <a:p>
            <a:r>
              <a:rPr lang="en-US" b="1" dirty="0"/>
              <a:t>All: </a:t>
            </a:r>
            <a:r>
              <a:rPr lang="en-US" dirty="0"/>
              <a:t>Bye! So long! See </a:t>
            </a:r>
            <a:r>
              <a:rPr lang="en-US" dirty="0" err="1"/>
              <a:t>ya</a:t>
            </a:r>
            <a:r>
              <a:rPr lang="en-US" dirty="0"/>
              <a:t>! UYN!</a:t>
            </a:r>
          </a:p>
        </p:txBody>
      </p:sp>
      <p:sp>
        <p:nvSpPr>
          <p:cNvPr id="4" name="Slide Number Placeholder 3"/>
          <p:cNvSpPr>
            <a:spLocks noGrp="1"/>
          </p:cNvSpPr>
          <p:nvPr>
            <p:ph type="sldNum" sz="quarter" idx="10"/>
          </p:nvPr>
        </p:nvSpPr>
        <p:spPr/>
        <p:txBody>
          <a:bodyPr/>
          <a:lstStyle/>
          <a:p>
            <a:fld id="{D5DE6A68-582A-489A-83AF-A76A8202C623}" type="slidenum">
              <a:rPr lang="en-US" smtClean="0"/>
              <a:pPr/>
              <a:t>29</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387577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Thanks</a:t>
            </a:r>
            <a:r>
              <a:rPr lang="en-US" baseline="0" dirty="0"/>
              <a:t>, Nettie and Webster. So, let’s get started. </a:t>
            </a:r>
          </a:p>
          <a:p>
            <a:pPr marL="0" indent="0">
              <a:buFontTx/>
              <a:buNone/>
            </a:pPr>
            <a:endParaRPr lang="en-US" baseline="0" dirty="0"/>
          </a:p>
          <a:p>
            <a:pPr marL="0" indent="0">
              <a:buFontTx/>
              <a:buNone/>
            </a:pPr>
            <a:r>
              <a:rPr lang="en-US" dirty="0"/>
              <a:t>Before</a:t>
            </a:r>
            <a:r>
              <a:rPr lang="en-US" baseline="0" dirty="0"/>
              <a:t> we talk about how to stay safer on the Internet, let’s talk about what it means to be online. You can go online a lot of different ways. Raise your hand if you’ve gone online using:</a:t>
            </a:r>
          </a:p>
          <a:p>
            <a:pPr marL="171450" indent="-171450">
              <a:buFont typeface="Arial" panose="020B0604020202020204" pitchFamily="34" charset="0"/>
              <a:buChar char="•"/>
            </a:pPr>
            <a:r>
              <a:rPr lang="en-US" baseline="0" dirty="0"/>
              <a:t>Desk or laptop computers?</a:t>
            </a:r>
          </a:p>
          <a:p>
            <a:pPr marL="171450" indent="-171450">
              <a:buFont typeface="Arial" panose="020B0604020202020204" pitchFamily="34" charset="0"/>
              <a:buChar char="•"/>
            </a:pPr>
            <a:r>
              <a:rPr lang="en-US" baseline="0" dirty="0"/>
              <a:t>Cell phones? </a:t>
            </a:r>
          </a:p>
          <a:p>
            <a:pPr marL="171450" indent="-171450">
              <a:buFont typeface="Arial" panose="020B0604020202020204" pitchFamily="34" charset="0"/>
              <a:buChar char="•"/>
            </a:pPr>
            <a:r>
              <a:rPr lang="en-US" baseline="0" dirty="0"/>
              <a:t>MP3 players, like the iPod Touch.</a:t>
            </a:r>
          </a:p>
          <a:p>
            <a:pPr marL="171450" indent="-171450">
              <a:buFont typeface="Arial" panose="020B0604020202020204" pitchFamily="34" charset="0"/>
              <a:buChar char="•"/>
            </a:pPr>
            <a:r>
              <a:rPr lang="en-US" baseline="0" dirty="0"/>
              <a:t>Tablets, like an iPad or </a:t>
            </a:r>
            <a:r>
              <a:rPr lang="en-US" u="none" baseline="0" dirty="0"/>
              <a:t>Kindle. </a:t>
            </a:r>
          </a:p>
          <a:p>
            <a:pPr marL="171450" indent="-171450">
              <a:buFont typeface="Arial" panose="020B0604020202020204" pitchFamily="34" charset="0"/>
              <a:buChar char="•"/>
            </a:pPr>
            <a:r>
              <a:rPr lang="en-US" baseline="0" dirty="0"/>
              <a:t>Gaming devices, like a Nintendo DS or a PlayStation?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Does anybody</a:t>
            </a:r>
            <a:r>
              <a:rPr lang="en-US" baseline="0" dirty="0"/>
              <a:t> else want to share another way they go online? </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1" i="0" baseline="0" dirty="0"/>
              <a:t>(Pause for audience responses, about 1-2 minutes of discussion.)</a:t>
            </a:r>
            <a:endParaRPr lang="en-US" b="1" i="0" dirty="0"/>
          </a:p>
        </p:txBody>
      </p:sp>
      <p:sp>
        <p:nvSpPr>
          <p:cNvPr id="4" name="Slide Number Placeholder 3"/>
          <p:cNvSpPr>
            <a:spLocks noGrp="1"/>
          </p:cNvSpPr>
          <p:nvPr>
            <p:ph type="sldNum" sz="quarter" idx="10"/>
          </p:nvPr>
        </p:nvSpPr>
        <p:spPr/>
        <p:txBody>
          <a:bodyPr/>
          <a:lstStyle/>
          <a:p>
            <a:fld id="{D5DE6A68-582A-489A-83AF-A76A8202C623}" type="slidenum">
              <a:rPr lang="en-US" smtClean="0"/>
              <a:t>3</a:t>
            </a:fld>
            <a:endParaRPr lang="en-US"/>
          </a:p>
        </p:txBody>
      </p:sp>
    </p:spTree>
    <p:extLst>
      <p:ext uri="{BB962C8B-B14F-4D97-AF65-F5344CB8AC3E}">
        <p14:creationId xmlns:p14="http://schemas.microsoft.com/office/powerpoint/2010/main" val="2544059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a:t>
            </a:r>
            <a:r>
              <a:rPr lang="en-US" dirty="0"/>
              <a:t>,</a:t>
            </a:r>
            <a:r>
              <a:rPr lang="en-US" baseline="0" dirty="0"/>
              <a:t> </a:t>
            </a:r>
            <a:r>
              <a:rPr lang="en-US" u="none" baseline="0" dirty="0"/>
              <a:t>Nettie, Webster and Clicky</a:t>
            </a:r>
            <a:r>
              <a:rPr lang="en-US" baseline="0" dirty="0"/>
              <a:t>. And thank you all for being such a great audience today. I hope you’ve had as much fun as I have learning about how to protect yourselves online and be good digital citizens! </a:t>
            </a:r>
            <a:endParaRPr lang="en-US" dirty="0"/>
          </a:p>
        </p:txBody>
      </p:sp>
      <p:sp>
        <p:nvSpPr>
          <p:cNvPr id="4" name="Slide Number Placeholder 3"/>
          <p:cNvSpPr>
            <a:spLocks noGrp="1"/>
          </p:cNvSpPr>
          <p:nvPr>
            <p:ph type="sldNum" sz="quarter" idx="10"/>
          </p:nvPr>
        </p:nvSpPr>
        <p:spPr/>
        <p:txBody>
          <a:bodyPr/>
          <a:lstStyle/>
          <a:p>
            <a:fld id="{D5DE6A68-582A-489A-83AF-A76A8202C623}" type="slidenum">
              <a:rPr lang="en-US" smtClean="0"/>
              <a:t>30</a:t>
            </a:fld>
            <a:endParaRPr lang="en-US"/>
          </a:p>
        </p:txBody>
      </p:sp>
    </p:spTree>
    <p:extLst>
      <p:ext uri="{BB962C8B-B14F-4D97-AF65-F5344CB8AC3E}">
        <p14:creationId xmlns:p14="http://schemas.microsoft.com/office/powerpoint/2010/main" val="3392650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5DE6A68-582A-489A-83AF-A76A8202C623}" type="slidenum">
              <a:rPr lang="en-US" smtClean="0"/>
              <a:t>31</a:t>
            </a:fld>
            <a:endParaRPr lang="en-US"/>
          </a:p>
        </p:txBody>
      </p:sp>
    </p:spTree>
    <p:extLst>
      <p:ext uri="{BB962C8B-B14F-4D97-AF65-F5344CB8AC3E}">
        <p14:creationId xmlns:p14="http://schemas.microsoft.com/office/powerpoint/2010/main" val="293046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D5DE6A68-582A-489A-83AF-A76A8202C623}" type="slidenum">
              <a:rPr lang="en-US" smtClean="0"/>
              <a:t>32</a:t>
            </a:fld>
            <a:endParaRPr lang="en-US"/>
          </a:p>
        </p:txBody>
      </p:sp>
    </p:spTree>
    <p:extLst>
      <p:ext uri="{BB962C8B-B14F-4D97-AF65-F5344CB8AC3E}">
        <p14:creationId xmlns:p14="http://schemas.microsoft.com/office/powerpoint/2010/main" val="1142472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Great. Now, can I have some students volunteer to tell me what they do when they go online? </a:t>
            </a:r>
            <a:r>
              <a:rPr lang="en-US" b="1" baseline="0" dirty="0"/>
              <a:t>(Pause for response, 1-2 minutes of conversation.) </a:t>
            </a: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baseline="0" dirty="0"/>
              <a:t>(Use the following questions to prompt quiet audiences.)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How many of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Play games on your parents’ cell phones?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Watch videos on YouTube or use a webcam or cell phone to make your own videos?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Use Google to look up things for your homework?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Chat with family and friends on Skype?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Use email to sign up for accounts?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Make new friends in virtual worlds?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As you get older, you’ll do even more online, like: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Buy things, like books and clothes.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Download apps to cell phones and tablets.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Pay bills.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Share pictures and messages with people on social media sites and apps like Facebook, Twitter and Instagram. Some of you may be on these already, although you have to be 13 to sign up for a lot of them.</a:t>
            </a:r>
          </a:p>
          <a:p>
            <a:pPr marL="171450" lvl="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D5DE6A68-582A-489A-83AF-A76A8202C623}" type="slidenum">
              <a:rPr lang="en-US" smtClean="0"/>
              <a:t>4</a:t>
            </a:fld>
            <a:endParaRPr lang="en-US"/>
          </a:p>
        </p:txBody>
      </p:sp>
    </p:spTree>
    <p:extLst>
      <p:ext uri="{BB962C8B-B14F-4D97-AF65-F5344CB8AC3E}">
        <p14:creationId xmlns:p14="http://schemas.microsoft.com/office/powerpoint/2010/main" val="930707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Because you can do so much online, it’s important that you’re able to do it safely. You’ll need to know how to look out for yourself and your friends in case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See inappropriate content.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Are asked to share personal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Are asked to meet offline.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Are cyberbullied by someone online or you participate in the cyberbullying of someone else.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none" strike="noStrike" baseline="0" dirty="0"/>
              <a:t>Although some of these risks may seem scary, you can handle them. Nettie, Webster and Clicky are going to help me teach you how during this presentation. </a:t>
            </a:r>
            <a:endParaRPr lang="en-US" u="none" baseline="0" dirty="0"/>
          </a:p>
        </p:txBody>
      </p:sp>
      <p:sp>
        <p:nvSpPr>
          <p:cNvPr id="4" name="Slide Number Placeholder 3"/>
          <p:cNvSpPr>
            <a:spLocks noGrp="1"/>
          </p:cNvSpPr>
          <p:nvPr>
            <p:ph type="sldNum" sz="quarter" idx="10"/>
          </p:nvPr>
        </p:nvSpPr>
        <p:spPr/>
        <p:txBody>
          <a:bodyPr/>
          <a:lstStyle/>
          <a:p>
            <a:fld id="{D5DE6A68-582A-489A-83AF-A76A8202C623}" type="slidenum">
              <a:rPr lang="en-US" smtClean="0"/>
              <a:t>5</a:t>
            </a:fld>
            <a:endParaRPr lang="en-US"/>
          </a:p>
        </p:txBody>
      </p:sp>
    </p:spTree>
    <p:extLst>
      <p:ext uri="{BB962C8B-B14F-4D97-AF65-F5344CB8AC3E}">
        <p14:creationId xmlns:p14="http://schemas.microsoft.com/office/powerpoint/2010/main" val="305618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1"/>
            <a:r>
              <a:rPr lang="en-US" dirty="0"/>
              <a:t>The first thing we’re going to talk about is inappropriate content. There’s a lot of stuff online, like videos, pictures, stories, games and activities. A lot of it is really great, but there’s also some content that’s just for adults or that could upset you, like people:</a:t>
            </a:r>
          </a:p>
          <a:p>
            <a:pPr marL="171450" lvl="1" indent="-171450">
              <a:buFont typeface="Arial" panose="020B0604020202020204" pitchFamily="34" charset="0"/>
              <a:buChar char="•"/>
            </a:pPr>
            <a:r>
              <a:rPr lang="en-US" dirty="0"/>
              <a:t>Fighting or hurting each other.</a:t>
            </a:r>
          </a:p>
          <a:p>
            <a:pPr marL="171450" lvl="1" indent="-171450">
              <a:buFont typeface="Arial" panose="020B0604020202020204" pitchFamily="34" charset="0"/>
              <a:buChar char="•"/>
            </a:pPr>
            <a:r>
              <a:rPr lang="en-US" dirty="0"/>
              <a:t>Using bad language.</a:t>
            </a:r>
          </a:p>
          <a:p>
            <a:pPr marL="171450" lvl="1" indent="-171450">
              <a:buFont typeface="Arial" panose="020B0604020202020204" pitchFamily="34" charset="0"/>
              <a:buChar char="•"/>
            </a:pPr>
            <a:r>
              <a:rPr lang="en-US" dirty="0"/>
              <a:t>Breaking the rules with pranks or illegal behavior.</a:t>
            </a:r>
          </a:p>
          <a:p>
            <a:pPr marL="0" lvl="1"/>
            <a:endParaRPr lang="en-US" dirty="0"/>
          </a:p>
          <a:p>
            <a:pPr marL="0" lvl="1"/>
            <a:r>
              <a:rPr lang="en-US" dirty="0"/>
              <a:t>Seeing these things may make you feel sad, scared, or confused, especially if you come across it accidentally while looking for something else. For example, sometimes when you’re on a website, another window will appear without you doing anything at all. This window is called a “pop-up.” You may have seen one while on a gaming site. Sometimes pop-ups have ads for new games, but sometimes they can have inappropriate content. It may be upsetting, but don’t worry. There are steps you can take to deal with inappropriate content.</a:t>
            </a:r>
          </a:p>
          <a:p>
            <a:endParaRPr lang="en-US" dirty="0"/>
          </a:p>
        </p:txBody>
      </p:sp>
      <p:sp>
        <p:nvSpPr>
          <p:cNvPr id="4" name="Slide Number Placeholder 3"/>
          <p:cNvSpPr>
            <a:spLocks noGrp="1"/>
          </p:cNvSpPr>
          <p:nvPr>
            <p:ph type="sldNum" sz="quarter" idx="10"/>
          </p:nvPr>
        </p:nvSpPr>
        <p:spPr/>
        <p:txBody>
          <a:bodyPr/>
          <a:lstStyle/>
          <a:p>
            <a:fld id="{D5DE6A68-582A-489A-83AF-A76A8202C623}" type="slidenum">
              <a:rPr lang="en-US" smtClean="0"/>
              <a:pPr/>
              <a:t>6</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4031522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If you see something inappropriate online: </a:t>
            </a:r>
          </a:p>
          <a:p>
            <a:pPr marL="171450" lvl="0" indent="-171450">
              <a:buFont typeface="Arial" panose="020B0604020202020204" pitchFamily="34" charset="0"/>
              <a:buChar char="•"/>
            </a:pPr>
            <a:r>
              <a:rPr lang="en-US" dirty="0"/>
              <a:t>Turn off the computer’s monitor or the tablet’s screen. Ask a trusted adult to show you where the buttons to do this are. </a:t>
            </a:r>
            <a:r>
              <a:rPr lang="en-US" b="1" dirty="0"/>
              <a:t>(Click once to show circle around home button.) </a:t>
            </a:r>
          </a:p>
          <a:p>
            <a:pPr marL="171450" lvl="0" indent="-171450">
              <a:buFont typeface="Arial" panose="020B0604020202020204" pitchFamily="34" charset="0"/>
              <a:buChar char="•"/>
            </a:pPr>
            <a:r>
              <a:rPr lang="en-US" dirty="0"/>
              <a:t>If you can’t turn off the monitor or screen, move away from upsetting content by using the back button on the browser window or clicking the “X” in the corner to close the browser. </a:t>
            </a:r>
            <a:r>
              <a:rPr lang="en-US" b="1" dirty="0"/>
              <a:t>(Click once to show circle around the back and X buttons.) </a:t>
            </a:r>
          </a:p>
          <a:p>
            <a:pPr marL="171450" lvl="0" indent="-171450">
              <a:buFont typeface="Arial" panose="020B0604020202020204" pitchFamily="34" charset="0"/>
              <a:buChar char="•"/>
            </a:pPr>
            <a:r>
              <a:rPr lang="en-US" dirty="0"/>
              <a:t>And remember, don’t share the content with your friends. Think about it: if something upsets you, why would you share it with your friends and upset them too? </a:t>
            </a:r>
          </a:p>
          <a:p>
            <a:pPr lvl="0"/>
            <a:endParaRPr lang="en-US" dirty="0"/>
          </a:p>
          <a:p>
            <a:pPr lvl="0"/>
            <a:r>
              <a:rPr lang="en-US" dirty="0"/>
              <a:t>And you should always, always tell a trusted adult like your mom, dad, aunt, uncle or teacher about what you’ve seen. Telling an adult can feel scary. You may be worried that telling will get you in trouble, or that your trusted adult will blame you, but it isn’t your fault if you accidentally come across inappropriate content. A trusted adult can help explain what you’ve seen and answer any questions you may have. They can also report the content to the website or app you're using and help keep any other kids from having to see it. </a:t>
            </a:r>
          </a:p>
          <a:p>
            <a:pPr lvl="0"/>
            <a:endParaRPr lang="en-US" dirty="0"/>
          </a:p>
          <a:p>
            <a:pPr lvl="0"/>
            <a:endParaRPr lang="en-US" dirty="0"/>
          </a:p>
        </p:txBody>
      </p:sp>
      <p:sp>
        <p:nvSpPr>
          <p:cNvPr id="4" name="Slide Number Placeholder 3"/>
          <p:cNvSpPr>
            <a:spLocks noGrp="1"/>
          </p:cNvSpPr>
          <p:nvPr>
            <p:ph type="sldNum" sz="quarter" idx="10"/>
          </p:nvPr>
        </p:nvSpPr>
        <p:spPr/>
        <p:txBody>
          <a:bodyPr/>
          <a:lstStyle/>
          <a:p>
            <a:fld id="{D5DE6A68-582A-489A-83AF-A76A8202C623}" type="slidenum">
              <a:rPr lang="en-US" smtClean="0"/>
              <a:pPr/>
              <a:t>7</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31878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What do you do if you don’t like</a:t>
            </a:r>
            <a:r>
              <a:rPr lang="en-US" baseline="0" dirty="0"/>
              <a:t> what you see online? Tell a trusted adult. This is Rule #1. I </a:t>
            </a:r>
            <a:r>
              <a:rPr lang="en-US" b="0" dirty="0"/>
              <a:t>will tell</a:t>
            </a:r>
            <a:r>
              <a:rPr lang="en-US" b="0" baseline="0" dirty="0"/>
              <a:t> a</a:t>
            </a:r>
            <a:r>
              <a:rPr lang="en-US" b="0" dirty="0"/>
              <a:t> trusted adult if anything online</a:t>
            </a:r>
            <a:r>
              <a:rPr lang="en-US" b="0" baseline="0" dirty="0"/>
              <a:t> makes me feel sad, scared or confused. </a:t>
            </a:r>
            <a:r>
              <a:rPr lang="en-US" baseline="0" dirty="0"/>
              <a:t>And to learn more about it, let’s check in with </a:t>
            </a:r>
            <a:r>
              <a:rPr lang="en-US" u="none" baseline="0" dirty="0"/>
              <a:t>Nettie and Webster</a:t>
            </a:r>
            <a:r>
              <a:rPr lang="en-US" baseline="0" dirty="0"/>
              <a:t>.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i="0" baseline="0" dirty="0"/>
              <a:t>(Click to play video.)</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5DE6A68-582A-489A-83AF-A76A8202C623}" type="slidenum">
              <a:rPr lang="en-US" smtClean="0"/>
              <a:t>8</a:t>
            </a:fld>
            <a:endParaRPr lang="en-US"/>
          </a:p>
        </p:txBody>
      </p:sp>
    </p:spTree>
    <p:extLst>
      <p:ext uri="{BB962C8B-B14F-4D97-AF65-F5344CB8AC3E}">
        <p14:creationId xmlns:p14="http://schemas.microsoft.com/office/powerpoint/2010/main" val="2451614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a:t>(Video plays.)</a:t>
            </a:r>
          </a:p>
          <a:p>
            <a:endParaRPr lang="en-US" u="sng" dirty="0"/>
          </a:p>
          <a:p>
            <a:r>
              <a:rPr lang="en-US" b="0" u="none" baseline="0" dirty="0"/>
              <a:t>Video Text</a:t>
            </a:r>
          </a:p>
          <a:p>
            <a:endParaRPr lang="en-US" b="1" u="none" baseline="0" dirty="0"/>
          </a:p>
          <a:p>
            <a:r>
              <a:rPr lang="en-US" b="1" u="none" baseline="0" dirty="0"/>
              <a:t>Nettie: </a:t>
            </a:r>
            <a:r>
              <a:rPr lang="en-US" b="0" u="none" baseline="0" dirty="0"/>
              <a:t>When you see something online that makes you uncomfortable, you should tell a trusted adult. But that’s not always easy. Some kids are embarrassed to tell or they think they’ll get in trouble. </a:t>
            </a:r>
          </a:p>
          <a:p>
            <a:r>
              <a:rPr lang="en-US" b="1" u="none" baseline="0" dirty="0"/>
              <a:t>Webster: </a:t>
            </a:r>
            <a:r>
              <a:rPr lang="en-US" b="0" u="none" baseline="0" dirty="0"/>
              <a:t>But a trusted adult is someone who will listen to you. They care about how you feel and want to help. </a:t>
            </a:r>
          </a:p>
          <a:p>
            <a:r>
              <a:rPr lang="en-US" b="1" u="none" baseline="0" dirty="0"/>
              <a:t>Nettie: </a:t>
            </a:r>
            <a:r>
              <a:rPr lang="en-US" b="0" u="none" baseline="0" dirty="0"/>
              <a:t>Whenever Webster and I see something that makes us sad, scared, or confused online, we tell Clicky, our trusted adult.</a:t>
            </a:r>
          </a:p>
          <a:p>
            <a:r>
              <a:rPr lang="en-US" b="1" u="none" baseline="0" dirty="0"/>
              <a:t>Webster: </a:t>
            </a:r>
            <a:r>
              <a:rPr lang="en-US" b="0" u="none" baseline="0" dirty="0"/>
              <a:t>And it’s easier than you’d think. The last time I was online, I saw something that confused me. </a:t>
            </a:r>
            <a:r>
              <a:rPr lang="en-US" b="0" i="0" u="none" baseline="0" dirty="0"/>
              <a:t>I closed the browser right away, but I was still upset. </a:t>
            </a:r>
          </a:p>
          <a:p>
            <a:r>
              <a:rPr lang="en-US" b="1" i="0" u="none" baseline="0" dirty="0"/>
              <a:t>Nettie: </a:t>
            </a:r>
            <a:r>
              <a:rPr lang="en-US" b="0" i="0" u="none" baseline="0" dirty="0"/>
              <a:t>What did you do next?</a:t>
            </a:r>
          </a:p>
          <a:p>
            <a:r>
              <a:rPr lang="en-US" b="1" i="0" u="none" baseline="0" dirty="0"/>
              <a:t>Webster: </a:t>
            </a:r>
            <a:r>
              <a:rPr lang="en-US" b="0" i="0" u="none" baseline="0" dirty="0"/>
              <a:t>Well... I went to Clicky. I told him I was typing in the URL to my favorite gaming website, when I accidentally typed in the wrong address. The website that came up instead…ugh! Anyway, Clicky gave me a hug and told me it wasn’t my fault. He went to my computer and blocked that site.  </a:t>
            </a:r>
          </a:p>
          <a:p>
            <a:r>
              <a:rPr lang="en-US" b="1" i="0" u="none" baseline="0" dirty="0"/>
              <a:t>Nettie: </a:t>
            </a:r>
            <a:r>
              <a:rPr lang="en-US" b="0" i="0" u="none" baseline="0" dirty="0"/>
              <a:t>And he wasn’t mad at all?</a:t>
            </a:r>
          </a:p>
          <a:p>
            <a:r>
              <a:rPr lang="en-US" b="1" i="0" u="none" baseline="0" dirty="0"/>
              <a:t>Webster: </a:t>
            </a:r>
            <a:r>
              <a:rPr lang="en-US" b="0" i="0" u="none" baseline="0" dirty="0"/>
              <a:t>Nope! I was really glad I told him. It made me feel a lot better. </a:t>
            </a:r>
            <a:endParaRPr lang="en-US" b="1" i="1" u="none" baseline="0" dirty="0"/>
          </a:p>
        </p:txBody>
      </p:sp>
      <p:sp>
        <p:nvSpPr>
          <p:cNvPr id="4" name="Slide Number Placeholder 3"/>
          <p:cNvSpPr>
            <a:spLocks noGrp="1"/>
          </p:cNvSpPr>
          <p:nvPr>
            <p:ph type="sldNum" sz="quarter" idx="10"/>
          </p:nvPr>
        </p:nvSpPr>
        <p:spPr/>
        <p:txBody>
          <a:bodyPr/>
          <a:lstStyle/>
          <a:p>
            <a:fld id="{D5DE6A68-582A-489A-83AF-A76A8202C623}" type="slidenum">
              <a:rPr lang="en-US" smtClean="0"/>
              <a:t>9</a:t>
            </a:fld>
            <a:endParaRPr lang="en-US"/>
          </a:p>
        </p:txBody>
      </p:sp>
    </p:spTree>
    <p:extLst>
      <p:ext uri="{BB962C8B-B14F-4D97-AF65-F5344CB8AC3E}">
        <p14:creationId xmlns:p14="http://schemas.microsoft.com/office/powerpoint/2010/main" val="2056988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PT inser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964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E23D528-E920-48AB-9D9D-556483E21A9B}" type="datetimeFigureOut">
              <a:rPr lang="en-US" smtClean="0"/>
              <a:t>8/25/2016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6FCE-49BD-4B38-BC1D-2B2BCAA1EF4A}" type="slidenum">
              <a:rPr lang="en-US" smtClean="0"/>
              <a:t>‹#›</a:t>
            </a:fld>
            <a:endParaRPr lang="en-US"/>
          </a:p>
        </p:txBody>
      </p:sp>
    </p:spTree>
    <p:extLst>
      <p:ext uri="{BB962C8B-B14F-4D97-AF65-F5344CB8AC3E}">
        <p14:creationId xmlns:p14="http://schemas.microsoft.com/office/powerpoint/2010/main" val="1499773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23D528-E920-48AB-9D9D-556483E21A9B}" type="datetimeFigureOut">
              <a:rPr lang="en-US" smtClean="0"/>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6FCE-49BD-4B38-BC1D-2B2BCAA1EF4A}" type="slidenum">
              <a:rPr lang="en-US" smtClean="0"/>
              <a:t>‹#›</a:t>
            </a:fld>
            <a:endParaRPr lang="en-US"/>
          </a:p>
        </p:txBody>
      </p:sp>
    </p:spTree>
    <p:extLst>
      <p:ext uri="{BB962C8B-B14F-4D97-AF65-F5344CB8AC3E}">
        <p14:creationId xmlns:p14="http://schemas.microsoft.com/office/powerpoint/2010/main" val="2359673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23D528-E920-48AB-9D9D-556483E21A9B}" type="datetimeFigureOut">
              <a:rPr lang="en-US" smtClean="0"/>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6FCE-49BD-4B38-BC1D-2B2BCAA1EF4A}" type="slidenum">
              <a:rPr lang="en-US" smtClean="0"/>
              <a:t>‹#›</a:t>
            </a:fld>
            <a:endParaRPr lang="en-US"/>
          </a:p>
        </p:txBody>
      </p:sp>
    </p:spTree>
    <p:extLst>
      <p:ext uri="{BB962C8B-B14F-4D97-AF65-F5344CB8AC3E}">
        <p14:creationId xmlns:p14="http://schemas.microsoft.com/office/powerpoint/2010/main" val="3488136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ide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000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23D528-E920-48AB-9D9D-556483E21A9B}" type="datetimeFigureOut">
              <a:rPr lang="en-US" smtClean="0"/>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6FCE-49BD-4B38-BC1D-2B2BCAA1EF4A}" type="slidenum">
              <a:rPr lang="en-US" smtClean="0"/>
              <a:t>‹#›</a:t>
            </a:fld>
            <a:endParaRPr lang="en-US"/>
          </a:p>
        </p:txBody>
      </p:sp>
    </p:spTree>
    <p:extLst>
      <p:ext uri="{BB962C8B-B14F-4D97-AF65-F5344CB8AC3E}">
        <p14:creationId xmlns:p14="http://schemas.microsoft.com/office/powerpoint/2010/main" val="2708097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23D528-E920-48AB-9D9D-556483E21A9B}" type="datetimeFigureOut">
              <a:rPr lang="en-US" smtClean="0"/>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6FCE-49BD-4B38-BC1D-2B2BCAA1EF4A}" type="slidenum">
              <a:rPr lang="en-US" smtClean="0"/>
              <a:t>‹#›</a:t>
            </a:fld>
            <a:endParaRPr lang="en-US"/>
          </a:p>
        </p:txBody>
      </p:sp>
    </p:spTree>
    <p:extLst>
      <p:ext uri="{BB962C8B-B14F-4D97-AF65-F5344CB8AC3E}">
        <p14:creationId xmlns:p14="http://schemas.microsoft.com/office/powerpoint/2010/main" val="2679565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23D528-E920-48AB-9D9D-556483E21A9B}" type="datetimeFigureOut">
              <a:rPr lang="en-US" smtClean="0"/>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6FCE-49BD-4B38-BC1D-2B2BCAA1EF4A}" type="slidenum">
              <a:rPr lang="en-US" smtClean="0"/>
              <a:t>‹#›</a:t>
            </a:fld>
            <a:endParaRPr lang="en-US"/>
          </a:p>
        </p:txBody>
      </p:sp>
    </p:spTree>
    <p:extLst>
      <p:ext uri="{BB962C8B-B14F-4D97-AF65-F5344CB8AC3E}">
        <p14:creationId xmlns:p14="http://schemas.microsoft.com/office/powerpoint/2010/main" val="3203170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3D528-E920-48AB-9D9D-556483E21A9B}" type="datetimeFigureOut">
              <a:rPr lang="en-US" smtClean="0"/>
              <a:t>8/25/2016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6FCE-49BD-4B38-BC1D-2B2BCAA1EF4A}" type="slidenum">
              <a:rPr lang="en-US" smtClean="0"/>
              <a:t>‹#›</a:t>
            </a:fld>
            <a:endParaRPr lang="en-US"/>
          </a:p>
        </p:txBody>
      </p:sp>
    </p:spTree>
    <p:extLst>
      <p:ext uri="{BB962C8B-B14F-4D97-AF65-F5344CB8AC3E}">
        <p14:creationId xmlns:p14="http://schemas.microsoft.com/office/powerpoint/2010/main" val="3433698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23D528-E920-48AB-9D9D-556483E21A9B}" type="datetimeFigureOut">
              <a:rPr lang="en-US" smtClean="0"/>
              <a:t>8/25/2016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6FCE-49BD-4B38-BC1D-2B2BCAA1EF4A}" type="slidenum">
              <a:rPr lang="en-US" smtClean="0"/>
              <a:t>‹#›</a:t>
            </a:fld>
            <a:endParaRPr lang="en-US"/>
          </a:p>
        </p:txBody>
      </p:sp>
    </p:spTree>
    <p:extLst>
      <p:ext uri="{BB962C8B-B14F-4D97-AF65-F5344CB8AC3E}">
        <p14:creationId xmlns:p14="http://schemas.microsoft.com/office/powerpoint/2010/main" val="2541669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23D528-E920-48AB-9D9D-556483E21A9B}" type="datetimeFigureOut">
              <a:rPr lang="en-US" smtClean="0"/>
              <a:t>8/25/2016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6FCE-49BD-4B38-BC1D-2B2BCAA1EF4A}" type="slidenum">
              <a:rPr lang="en-US" smtClean="0"/>
              <a:t>‹#›</a:t>
            </a:fld>
            <a:endParaRPr lang="en-US"/>
          </a:p>
        </p:txBody>
      </p:sp>
    </p:spTree>
    <p:extLst>
      <p:ext uri="{BB962C8B-B14F-4D97-AF65-F5344CB8AC3E}">
        <p14:creationId xmlns:p14="http://schemas.microsoft.com/office/powerpoint/2010/main" val="170787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E23D528-E920-48AB-9D9D-556483E21A9B}" type="datetimeFigureOut">
              <a:rPr lang="en-US" smtClean="0"/>
              <a:t>8/25/2016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6FCE-49BD-4B38-BC1D-2B2BCAA1EF4A}" type="slidenum">
              <a:rPr lang="en-US" smtClean="0"/>
              <a:t>‹#›</a:t>
            </a:fld>
            <a:endParaRPr lang="en-US"/>
          </a:p>
        </p:txBody>
      </p:sp>
    </p:spTree>
    <p:extLst>
      <p:ext uri="{BB962C8B-B14F-4D97-AF65-F5344CB8AC3E}">
        <p14:creationId xmlns:p14="http://schemas.microsoft.com/office/powerpoint/2010/main" val="2016769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E23D528-E920-48AB-9D9D-556483E21A9B}" type="datetimeFigureOut">
              <a:rPr lang="en-US" smtClean="0"/>
              <a:t>8/25/2016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3216FCE-49BD-4B38-BC1D-2B2BCAA1EF4A}" type="slidenum">
              <a:rPr lang="en-US" smtClean="0"/>
              <a:t>‹#›</a:t>
            </a:fld>
            <a:endParaRPr lang="en-US"/>
          </a:p>
        </p:txBody>
      </p:sp>
    </p:spTree>
    <p:extLst>
      <p:ext uri="{BB962C8B-B14F-4D97-AF65-F5344CB8AC3E}">
        <p14:creationId xmlns:p14="http://schemas.microsoft.com/office/powerpoint/2010/main" val="3166231460"/>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62" r:id="rId3"/>
    <p:sldLayoutId id="2147483663" r:id="rId4"/>
    <p:sldLayoutId id="2147483664" r:id="rId5"/>
    <p:sldLayoutId id="2147483665" r:id="rId6"/>
    <p:sldLayoutId id="2147483666" r:id="rId7"/>
    <p:sldLayoutId id="2147483667"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3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531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120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776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303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64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371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76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912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802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88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793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ermediate1_960_54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 name="Rectangle 2">
            <a:hlinkClick r:id="" action="ppaction://hlinkshowjump?jump=nextslide"/>
          </p:cNvPr>
          <p:cNvSpPr/>
          <p:nvPr/>
        </p:nvSpPr>
        <p:spPr>
          <a:xfrm>
            <a:off x="0" y="0"/>
            <a:ext cx="9144000" cy="514350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2363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ermediate3_960_54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 name="Rectangle 2">
            <a:hlinkClick r:id="" action="ppaction://hlinkshowjump?jump=nextslide"/>
          </p:cNvPr>
          <p:cNvSpPr/>
          <p:nvPr/>
        </p:nvSpPr>
        <p:spPr>
          <a:xfrm>
            <a:off x="0" y="0"/>
            <a:ext cx="9144000" cy="514350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64569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452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867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988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758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459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ermediate4_960_54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 name="Rectangle 2">
            <a:hlinkClick r:id="" action="ppaction://hlinkshowjump?jump=nextslide"/>
          </p:cNvPr>
          <p:cNvSpPr/>
          <p:nvPr/>
        </p:nvSpPr>
        <p:spPr>
          <a:xfrm>
            <a:off x="0" y="0"/>
            <a:ext cx="9144000" cy="514350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43784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205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68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ermediate5_960_54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4" name="Rectangle 3">
            <a:hlinkClick r:id="" action="ppaction://hlinkshowjump?jump=nextslide"/>
          </p:cNvPr>
          <p:cNvSpPr/>
          <p:nvPr/>
        </p:nvSpPr>
        <p:spPr>
          <a:xfrm>
            <a:off x="0" y="0"/>
            <a:ext cx="9144000" cy="514350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4317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40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705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640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081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56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415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833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1406" y="3530844"/>
            <a:ext cx="675917" cy="62894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8363" y="1954947"/>
            <a:ext cx="675917" cy="62894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1428" y="1558904"/>
            <a:ext cx="675917" cy="62894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3216" y="2650953"/>
            <a:ext cx="894102" cy="35969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72496" y="3658012"/>
            <a:ext cx="1109921" cy="35969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4178" y="1304956"/>
            <a:ext cx="814455" cy="359696"/>
          </a:xfrm>
          <a:prstGeom prst="rect">
            <a:avLst/>
          </a:prstGeom>
        </p:spPr>
      </p:pic>
      <p:pic>
        <p:nvPicPr>
          <p:cNvPr id="12" name="Picture 11"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4626" y="3135390"/>
            <a:ext cx="376735" cy="505207"/>
          </a:xfrm>
          <a:prstGeom prst="rect">
            <a:avLst/>
          </a:prstGeom>
        </p:spPr>
      </p:pic>
    </p:spTree>
    <p:extLst>
      <p:ext uri="{BB962C8B-B14F-4D97-AF65-F5344CB8AC3E}">
        <p14:creationId xmlns:p14="http://schemas.microsoft.com/office/powerpoint/2010/main" val="360875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500"/>
                            </p:stCondLst>
                            <p:childTnLst>
                              <p:par>
                                <p:cTn id="15" presetID="26" presetClass="emph" presetSubtype="0" repeatCount="2000" fill="hold" nodeType="afterEffect">
                                  <p:stCondLst>
                                    <p:cond delay="0"/>
                                  </p:stCondLst>
                                  <p:childTnLst>
                                    <p:animEffect transition="out" filter="fade">
                                      <p:cBhvr>
                                        <p:cTn id="16" dur="500" tmFilter="0, 0; .2, .5; .8, .5; 1, 0"/>
                                        <p:tgtEl>
                                          <p:spTgt spid="2"/>
                                        </p:tgtEl>
                                      </p:cBhvr>
                                    </p:animEffect>
                                    <p:animScale>
                                      <p:cBhvr>
                                        <p:cTn id="17" dur="250" autoRev="1" fill="hold"/>
                                        <p:tgtEl>
                                          <p:spTgt spid="2"/>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0" presetClass="exit" presetSubtype="0" fill="hold"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1000"/>
                            </p:stCondLst>
                            <p:childTnLst>
                              <p:par>
                                <p:cTn id="36" presetID="26" presetClass="emph" presetSubtype="0" repeatCount="2000" fill="hold" nodeType="afterEffect">
                                  <p:stCondLst>
                                    <p:cond delay="0"/>
                                  </p:stCondLst>
                                  <p:childTnLst>
                                    <p:animEffect transition="out" filter="fade">
                                      <p:cBhvr>
                                        <p:cTn id="37" dur="500" tmFilter="0, 0; .2, .5; .8, .5; 1, 0"/>
                                        <p:tgtEl>
                                          <p:spTgt spid="4"/>
                                        </p:tgtEl>
                                      </p:cBhvr>
                                    </p:animEffect>
                                    <p:animScale>
                                      <p:cBhvr>
                                        <p:cTn id="38" dur="250" autoRev="1" fill="hold"/>
                                        <p:tgtEl>
                                          <p:spTgt spid="4"/>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par>
                                <p:cTn id="50" presetID="10" presetClass="exit" presetSubtype="0" fill="hold"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childTnLst>
                          </p:cTn>
                        </p:par>
                        <p:par>
                          <p:cTn id="56" fill="hold">
                            <p:stCondLst>
                              <p:cond delay="1000"/>
                            </p:stCondLst>
                            <p:childTnLst>
                              <p:par>
                                <p:cTn id="57" presetID="26" presetClass="emph" presetSubtype="0" repeatCount="2000" fill="hold" nodeType="afterEffect">
                                  <p:stCondLst>
                                    <p:cond delay="0"/>
                                  </p:stCondLst>
                                  <p:childTnLst>
                                    <p:animEffect transition="out" filter="fade">
                                      <p:cBhvr>
                                        <p:cTn id="58" dur="500" tmFilter="0, 0; .2, .5; .8, .5; 1, 0"/>
                                        <p:tgtEl>
                                          <p:spTgt spid="5"/>
                                        </p:tgtEl>
                                      </p:cBhvr>
                                    </p:animEffect>
                                    <p:animScale>
                                      <p:cBhvr>
                                        <p:cTn id="59"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618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ermediate2_960_54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4" name="Rectangle 3">
            <a:hlinkClick r:id="" action="ppaction://hlinkshowjump?jump=nextslide"/>
          </p:cNvPr>
          <p:cNvSpPr/>
          <p:nvPr/>
        </p:nvSpPr>
        <p:spPr>
          <a:xfrm>
            <a:off x="0" y="0"/>
            <a:ext cx="9144000" cy="514350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8675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8507</TotalTime>
  <Words>4898</Words>
  <Application>Microsoft Office PowerPoint</Application>
  <PresentationFormat>On-screen Show (16:9)</PresentationFormat>
  <Paragraphs>356</Paragraphs>
  <Slides>32</Slides>
  <Notes>32</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Safety Presentation</dc:title>
  <dc:creator>Amani Rushing</dc:creator>
  <cp:lastModifiedBy>Andre Howard</cp:lastModifiedBy>
  <cp:revision>450</cp:revision>
  <dcterms:created xsi:type="dcterms:W3CDTF">2015-04-16T13:44:45Z</dcterms:created>
  <dcterms:modified xsi:type="dcterms:W3CDTF">2016-08-26T03:42:10Z</dcterms:modified>
</cp:coreProperties>
</file>